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41" r:id="rId2"/>
    <p:sldId id="256" r:id="rId3"/>
    <p:sldId id="257" r:id="rId4"/>
    <p:sldId id="258" r:id="rId5"/>
    <p:sldId id="260" r:id="rId6"/>
    <p:sldId id="261" r:id="rId7"/>
    <p:sldId id="264" r:id="rId8"/>
    <p:sldId id="262" r:id="rId9"/>
    <p:sldId id="265" r:id="rId10"/>
    <p:sldId id="268" r:id="rId11"/>
    <p:sldId id="269" r:id="rId12"/>
    <p:sldId id="267" r:id="rId13"/>
    <p:sldId id="270" r:id="rId14"/>
    <p:sldId id="279" r:id="rId15"/>
    <p:sldId id="292" r:id="rId16"/>
    <p:sldId id="278" r:id="rId17"/>
    <p:sldId id="282" r:id="rId18"/>
    <p:sldId id="283" r:id="rId19"/>
    <p:sldId id="351" r:id="rId20"/>
    <p:sldId id="350" r:id="rId21"/>
    <p:sldId id="364" r:id="rId22"/>
    <p:sldId id="366" r:id="rId23"/>
    <p:sldId id="291" r:id="rId24"/>
    <p:sldId id="293" r:id="rId25"/>
    <p:sldId id="294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A09F"/>
    <a:srgbClr val="FFFF3B"/>
    <a:srgbClr val="FFFF61"/>
    <a:srgbClr val="FFFF47"/>
    <a:srgbClr val="29C7FF"/>
    <a:srgbClr val="97E4FF"/>
    <a:srgbClr val="2CCC06"/>
    <a:srgbClr val="07CB1A"/>
    <a:srgbClr val="007635"/>
    <a:srgbClr val="DCE8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50" autoAdjust="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3EF1A-7C58-4637-898E-B5EB72BD4C5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95B63-2278-40EA-83D3-DD1E94812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355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9.xml"/><Relationship Id="rId3" Type="http://schemas.openxmlformats.org/officeDocument/2006/relationships/image" Target="../media/image2.png"/><Relationship Id="rId7" Type="http://schemas.openxmlformats.org/officeDocument/2006/relationships/slide" Target="slide17.xml"/><Relationship Id="rId12" Type="http://schemas.openxmlformats.org/officeDocument/2006/relationships/image" Target="../media/image6.jpe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slide" Target="slide2.xml"/><Relationship Id="rId5" Type="http://schemas.openxmlformats.org/officeDocument/2006/relationships/slide" Target="slide1.xml"/><Relationship Id="rId15" Type="http://schemas.openxmlformats.org/officeDocument/2006/relationships/slide" Target="slide14.xml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slide" Target="slide21.xml"/><Relationship Id="rId1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40.png"/><Relationship Id="rId7" Type="http://schemas.openxmlformats.org/officeDocument/2006/relationships/image" Target="../media/image2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microsoft.com/office/2007/relationships/hdphoto" Target="../media/hdphoto26.wdp"/><Relationship Id="rId10" Type="http://schemas.openxmlformats.org/officeDocument/2006/relationships/image" Target="../media/image43.jpeg"/><Relationship Id="rId4" Type="http://schemas.openxmlformats.org/officeDocument/2006/relationships/image" Target="../media/image41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40.png"/><Relationship Id="rId7" Type="http://schemas.openxmlformats.org/officeDocument/2006/relationships/image" Target="../media/image2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microsoft.com/office/2007/relationships/hdphoto" Target="../media/hdphoto26.wdp"/><Relationship Id="rId10" Type="http://schemas.openxmlformats.org/officeDocument/2006/relationships/image" Target="../media/image44.jpeg"/><Relationship Id="rId4" Type="http://schemas.openxmlformats.org/officeDocument/2006/relationships/image" Target="../media/image41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40.png"/><Relationship Id="rId7" Type="http://schemas.openxmlformats.org/officeDocument/2006/relationships/image" Target="../media/image2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microsoft.com/office/2007/relationships/hdphoto" Target="../media/hdphoto26.wdp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microsoft.com/office/2007/relationships/hdphoto" Target="../media/hdphoto26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27.wdp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8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3.png"/><Relationship Id="rId7" Type="http://schemas.microsoft.com/office/2007/relationships/hdphoto" Target="../media/hdphoto30.wdp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10" Type="http://schemas.openxmlformats.org/officeDocument/2006/relationships/image" Target="../media/image55.jpeg"/><Relationship Id="rId4" Type="http://schemas.openxmlformats.org/officeDocument/2006/relationships/slide" Target="slide1.xml"/><Relationship Id="rId9" Type="http://schemas.microsoft.com/office/2007/relationships/hdphoto" Target="../media/hdphoto3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3.png"/><Relationship Id="rId7" Type="http://schemas.microsoft.com/office/2007/relationships/hdphoto" Target="../media/hdphoto30.wdp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10" Type="http://schemas.openxmlformats.org/officeDocument/2006/relationships/image" Target="../media/image56.gif"/><Relationship Id="rId4" Type="http://schemas.openxmlformats.org/officeDocument/2006/relationships/slide" Target="slide1.xml"/><Relationship Id="rId9" Type="http://schemas.microsoft.com/office/2007/relationships/hdphoto" Target="../media/hdphoto31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23.png"/><Relationship Id="rId7" Type="http://schemas.openxmlformats.org/officeDocument/2006/relationships/image" Target="../media/image53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3.png"/><Relationship Id="rId10" Type="http://schemas.microsoft.com/office/2007/relationships/hdphoto" Target="../media/hdphoto31.wdp"/><Relationship Id="rId4" Type="http://schemas.openxmlformats.org/officeDocument/2006/relationships/slide" Target="slide1.xml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microsoft.com/office/2007/relationships/hdphoto" Target="../media/hdphoto8.wdp"/><Relationship Id="rId3" Type="http://schemas.microsoft.com/office/2007/relationships/hdphoto" Target="../media/hdphoto2.wdp"/><Relationship Id="rId21" Type="http://schemas.openxmlformats.org/officeDocument/2006/relationships/slide" Target="slide3.xml"/><Relationship Id="rId7" Type="http://schemas.microsoft.com/office/2007/relationships/hdphoto" Target="../media/hdphoto4.wdp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image" Target="../media/image9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6.wdp"/><Relationship Id="rId24" Type="http://schemas.microsoft.com/office/2007/relationships/hdphoto" Target="../media/hdphoto10.wdp"/><Relationship Id="rId5" Type="http://schemas.microsoft.com/office/2007/relationships/hdphoto" Target="../media/hdphoto3.wdp"/><Relationship Id="rId15" Type="http://schemas.openxmlformats.org/officeDocument/2006/relationships/image" Target="../media/image17.png"/><Relationship Id="rId23" Type="http://schemas.openxmlformats.org/officeDocument/2006/relationships/image" Target="../media/image20.pn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microsoft.com/office/2007/relationships/hdphoto" Target="../media/hdphoto5.wdp"/><Relationship Id="rId14" Type="http://schemas.openxmlformats.org/officeDocument/2006/relationships/image" Target="../media/image16.png"/><Relationship Id="rId22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40.png"/><Relationship Id="rId7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microsoft.com/office/2007/relationships/hdphoto" Target="../media/hdphoto26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32.wdp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23.png"/><Relationship Id="rId7" Type="http://schemas.openxmlformats.org/officeDocument/2006/relationships/image" Target="../media/image64.jpeg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3.png"/><Relationship Id="rId4" Type="http://schemas.openxmlformats.org/officeDocument/2006/relationships/slide" Target="slide1.xml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hdphoto" Target="../media/hdphoto11.wdp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microsoft.com/office/2007/relationships/hdphoto" Target="../media/hdphoto12.wdp"/><Relationship Id="rId4" Type="http://schemas.openxmlformats.org/officeDocument/2006/relationships/image" Target="../media/image22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1.wdp"/><Relationship Id="rId7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23.png"/><Relationship Id="rId4" Type="http://schemas.openxmlformats.org/officeDocument/2006/relationships/slide" Target="slide5.xml"/><Relationship Id="rId9" Type="http://schemas.microsoft.com/office/2007/relationships/hdphoto" Target="../media/hdphoto1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1.wdp"/><Relationship Id="rId7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23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microsoft.com/office/2007/relationships/hdphoto" Target="../media/hdphoto14.wdp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16.wdp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openxmlformats.org/officeDocument/2006/relationships/slide" Target="slide1.xml"/><Relationship Id="rId9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4.png"/><Relationship Id="rId18" Type="http://schemas.microsoft.com/office/2007/relationships/hdphoto" Target="../media/hdphoto23.wdp"/><Relationship Id="rId3" Type="http://schemas.openxmlformats.org/officeDocument/2006/relationships/image" Target="../media/image3.png"/><Relationship Id="rId21" Type="http://schemas.openxmlformats.org/officeDocument/2006/relationships/image" Target="../media/image38.png"/><Relationship Id="rId7" Type="http://schemas.openxmlformats.org/officeDocument/2006/relationships/image" Target="../media/image31.png"/><Relationship Id="rId12" Type="http://schemas.microsoft.com/office/2007/relationships/hdphoto" Target="../media/hdphoto20.wdp"/><Relationship Id="rId17" Type="http://schemas.openxmlformats.org/officeDocument/2006/relationships/image" Target="../media/image36.png"/><Relationship Id="rId2" Type="http://schemas.openxmlformats.org/officeDocument/2006/relationships/slide" Target="slide1.xml"/><Relationship Id="rId16" Type="http://schemas.microsoft.com/office/2007/relationships/hdphoto" Target="../media/hdphoto22.wdp"/><Relationship Id="rId20" Type="http://schemas.microsoft.com/office/2007/relationships/hdphoto" Target="../media/hdphoto24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10" Type="http://schemas.microsoft.com/office/2007/relationships/hdphoto" Target="../media/hdphoto19.wdp"/><Relationship Id="rId19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microsoft.com/office/2007/relationships/hdphoto" Target="../media/hdphoto21.wdp"/><Relationship Id="rId22" Type="http://schemas.microsoft.com/office/2007/relationships/hdphoto" Target="../media/hdphoto2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40.png"/><Relationship Id="rId7" Type="http://schemas.openxmlformats.org/officeDocument/2006/relationships/image" Target="../media/image2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microsoft.com/office/2007/relationships/hdphoto" Target="../media/hdphoto26.wdp"/><Relationship Id="rId10" Type="http://schemas.openxmlformats.org/officeDocument/2006/relationships/image" Target="../media/image42.jpeg"/><Relationship Id="rId4" Type="http://schemas.openxmlformats.org/officeDocument/2006/relationships/image" Target="../media/image41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FFF66"/>
            </a:gs>
            <a:gs pos="31000">
              <a:srgbClr val="FFFF47"/>
            </a:gs>
            <a:gs pos="98000">
              <a:srgbClr val="79FF79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5" y="748334"/>
            <a:ext cx="1126995" cy="223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C:\Users\Учитель\Desktop\r2q3hQBErk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2" b="98934" l="0" r="986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928" r="10846"/>
          <a:stretch/>
        </p:blipFill>
        <p:spPr bwMode="auto">
          <a:xfrm rot="20113534">
            <a:off x="65715" y="648225"/>
            <a:ext cx="9087361" cy="451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248"/>
            <a:ext cx="2771800" cy="1224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5197" y="62793"/>
            <a:ext cx="772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ЗДОРОВЬЕ И БЕЗОПАСНОСТЬ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11284" y="2079297"/>
            <a:ext cx="1285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61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675" y="4466406"/>
            <a:ext cx="1844234" cy="17914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58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30" y="2397407"/>
            <a:ext cx="1688759" cy="168875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938076" y="6261316"/>
            <a:ext cx="2886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БЕЗОПАСНОСТЬ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64" name="Picture 8" descr="Похожее изображение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830" y="3330779"/>
            <a:ext cx="1712468" cy="17124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697628" y="5148391"/>
            <a:ext cx="24463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РАЗГОВОР О ПРАВИЛЬНОМ ПИТАНИИ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66" name="Picture 10" descr="Похожее изображение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60" y="2578708"/>
            <a:ext cx="1872507" cy="187250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589779" y="4567746"/>
            <a:ext cx="1052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ПДД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67" name="Picture 1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02897"/>
            <a:ext cx="1583079" cy="15631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757470" y="1013304"/>
            <a:ext cx="1941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190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69000">
              <a:srgbClr val="B5FDBE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Image associé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488" y="1753517"/>
            <a:ext cx="1429325" cy="14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associé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18" y="1782588"/>
            <a:ext cx="1429325" cy="14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associé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90" y="3776761"/>
            <a:ext cx="1452438" cy="145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Image associé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" b="100000" l="1000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6" y="3505330"/>
            <a:ext cx="2187541" cy="194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78563" y="980727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dirty="0" smtClean="0"/>
              <a:t>	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80374" y="215642"/>
            <a:ext cx="4796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solidFill>
                  <a:srgbClr val="9B0385"/>
                </a:solidFill>
              </a:rPr>
              <a:t>ВИКТОРИНА «Я – ПЕШЕХОД!»</a:t>
            </a:r>
            <a:endParaRPr lang="ru-RU" sz="2800" u="sng" dirty="0">
              <a:solidFill>
                <a:srgbClr val="9B0385"/>
              </a:solidFill>
            </a:endParaRPr>
          </a:p>
        </p:txBody>
      </p:sp>
      <p:pic>
        <p:nvPicPr>
          <p:cNvPr id="1030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180" y="5699125"/>
            <a:ext cx="24257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82" y="5657591"/>
            <a:ext cx="256063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5574" y="780672"/>
            <a:ext cx="89884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Как  нужно переходить дорогу в ненастную погоду?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endParaRPr lang="ru-RU" sz="3200" b="1" dirty="0">
              <a:latin typeface="Cambria Math" pitchFamily="18" charset="0"/>
              <a:ea typeface="Cambria Math" pitchFamily="18" charset="0"/>
            </a:endParaRPr>
          </a:p>
          <a:p>
            <a:endParaRPr lang="ru-RU" dirty="0"/>
          </a:p>
          <a:p>
            <a:r>
              <a:rPr lang="ru-RU" dirty="0"/>
              <a:t>    </a:t>
            </a:r>
          </a:p>
        </p:txBody>
      </p:sp>
      <p:sp>
        <p:nvSpPr>
          <p:cNvPr id="5" name="Кольцо 4"/>
          <p:cNvSpPr/>
          <p:nvPr/>
        </p:nvSpPr>
        <p:spPr>
          <a:xfrm>
            <a:off x="155573" y="1536430"/>
            <a:ext cx="1944216" cy="1863498"/>
          </a:xfrm>
          <a:prstGeom prst="donut">
            <a:avLst>
              <a:gd name="adj" fmla="val 4308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д</a:t>
            </a:r>
            <a:r>
              <a:rPr lang="ru-RU" b="1" dirty="0" smtClean="0">
                <a:solidFill>
                  <a:schemeClr val="tx1"/>
                </a:solidFill>
              </a:rPr>
              <a:t>ождаться окончания дождя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Кольцо 12"/>
          <p:cNvSpPr/>
          <p:nvPr/>
        </p:nvSpPr>
        <p:spPr>
          <a:xfrm>
            <a:off x="6945261" y="1564559"/>
            <a:ext cx="1944216" cy="1780601"/>
          </a:xfrm>
          <a:prstGeom prst="donut">
            <a:avLst>
              <a:gd name="adj" fmla="val 4308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в</a:t>
            </a:r>
            <a:r>
              <a:rPr lang="ru-RU" sz="2000" b="1" dirty="0" smtClean="0">
                <a:solidFill>
                  <a:schemeClr val="tx1"/>
                </a:solidFill>
              </a:rPr>
              <a:t>ернуться домой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4" name="Кольцо 13"/>
          <p:cNvSpPr/>
          <p:nvPr/>
        </p:nvSpPr>
        <p:spPr>
          <a:xfrm>
            <a:off x="155574" y="3505330"/>
            <a:ext cx="1944216" cy="2046281"/>
          </a:xfrm>
          <a:prstGeom prst="donut">
            <a:avLst>
              <a:gd name="adj" fmla="val 4308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б</a:t>
            </a:r>
            <a:r>
              <a:rPr lang="ru-RU" sz="1600" b="1" dirty="0" smtClean="0">
                <a:solidFill>
                  <a:schemeClr val="tx1"/>
                </a:solidFill>
              </a:rPr>
              <a:t>ыть особенно </a:t>
            </a:r>
            <a:r>
              <a:rPr lang="ru-RU" sz="1500" b="1" dirty="0" smtClean="0">
                <a:solidFill>
                  <a:schemeClr val="tx1"/>
                </a:solidFill>
              </a:rPr>
              <a:t>внимательным</a:t>
            </a:r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15" name="Кольцо 14"/>
          <p:cNvSpPr/>
          <p:nvPr/>
        </p:nvSpPr>
        <p:spPr>
          <a:xfrm>
            <a:off x="6968542" y="3581398"/>
            <a:ext cx="1985535" cy="1869026"/>
          </a:xfrm>
          <a:prstGeom prst="donut">
            <a:avLst>
              <a:gd name="adj" fmla="val 4308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</a:t>
            </a:r>
            <a:r>
              <a:rPr lang="ru-RU" b="1" dirty="0" smtClean="0">
                <a:solidFill>
                  <a:schemeClr val="tx1"/>
                </a:solidFill>
              </a:rPr>
              <a:t>ереходить на желтый свет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AutoShape 2" descr="Image associée"/>
          <p:cNvSpPr>
            <a:spLocks noChangeAspect="1" noChangeArrowheads="1"/>
          </p:cNvSpPr>
          <p:nvPr/>
        </p:nvSpPr>
        <p:spPr bwMode="auto">
          <a:xfrm>
            <a:off x="155575" y="-1608138"/>
            <a:ext cx="4486275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Image associée"/>
          <p:cNvSpPr>
            <a:spLocks noChangeAspect="1" noChangeArrowheads="1"/>
          </p:cNvSpPr>
          <p:nvPr/>
        </p:nvSpPr>
        <p:spPr bwMode="auto">
          <a:xfrm>
            <a:off x="307975" y="-1455738"/>
            <a:ext cx="4486275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0" name="Picture 6" descr="Image associé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5975" r="16053" b="34681"/>
          <a:stretch/>
        </p:blipFill>
        <p:spPr bwMode="auto">
          <a:xfrm>
            <a:off x="2267744" y="1620342"/>
            <a:ext cx="4485152" cy="38300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92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69000">
              <a:srgbClr val="B5FDBE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Image associé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5" y="3757036"/>
            <a:ext cx="1429325" cy="14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associé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5" y="1782588"/>
            <a:ext cx="1429325" cy="14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associé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92" y="1670076"/>
            <a:ext cx="1452438" cy="145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Image associé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" b="100000" l="1000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59" y="3416906"/>
            <a:ext cx="2187541" cy="194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78563" y="980727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dirty="0" smtClean="0"/>
              <a:t>	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80374" y="215642"/>
            <a:ext cx="4796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solidFill>
                  <a:srgbClr val="9B0385"/>
                </a:solidFill>
              </a:rPr>
              <a:t>ВИКТОРИНА «Я – ПЕШЕХОД!»</a:t>
            </a:r>
            <a:endParaRPr lang="ru-RU" sz="2800" u="sng" dirty="0">
              <a:solidFill>
                <a:srgbClr val="9B0385"/>
              </a:solidFill>
            </a:endParaRPr>
          </a:p>
        </p:txBody>
      </p:sp>
      <p:pic>
        <p:nvPicPr>
          <p:cNvPr id="1030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378" y="5699125"/>
            <a:ext cx="24257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5686814"/>
            <a:ext cx="256063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765080"/>
            <a:ext cx="82044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Можно  ли  переходить  дорогу?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endParaRPr lang="ru-RU" sz="3200" b="1" dirty="0">
              <a:latin typeface="Cambria Math" pitchFamily="18" charset="0"/>
              <a:ea typeface="Cambria Math" pitchFamily="18" charset="0"/>
            </a:endParaRPr>
          </a:p>
          <a:p>
            <a:endParaRPr lang="ru-RU" dirty="0"/>
          </a:p>
          <a:p>
            <a:r>
              <a:rPr lang="ru-RU" dirty="0"/>
              <a:t>    </a:t>
            </a:r>
          </a:p>
        </p:txBody>
      </p:sp>
      <p:sp>
        <p:nvSpPr>
          <p:cNvPr id="5" name="Кольцо 4"/>
          <p:cNvSpPr/>
          <p:nvPr/>
        </p:nvSpPr>
        <p:spPr>
          <a:xfrm>
            <a:off x="251520" y="1565502"/>
            <a:ext cx="1944216" cy="1863498"/>
          </a:xfrm>
          <a:prstGeom prst="donut">
            <a:avLst>
              <a:gd name="adj" fmla="val 4308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м</a:t>
            </a:r>
            <a:r>
              <a:rPr lang="ru-RU" sz="2000" b="1" dirty="0" smtClean="0">
                <a:solidFill>
                  <a:schemeClr val="tx1"/>
                </a:solidFill>
              </a:rPr>
              <a:t>ожно перейти дорогу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3" name="Кольцо 12"/>
          <p:cNvSpPr/>
          <p:nvPr/>
        </p:nvSpPr>
        <p:spPr>
          <a:xfrm>
            <a:off x="251520" y="3581399"/>
            <a:ext cx="1944216" cy="1780601"/>
          </a:xfrm>
          <a:prstGeom prst="donut">
            <a:avLst>
              <a:gd name="adj" fmla="val 4308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н</a:t>
            </a:r>
            <a:r>
              <a:rPr lang="ru-RU" b="1" dirty="0" smtClean="0">
                <a:solidFill>
                  <a:schemeClr val="tx1"/>
                </a:solidFill>
              </a:rPr>
              <a:t>ельзя, нужно вернуться обратно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" name="Кольцо 13"/>
          <p:cNvSpPr/>
          <p:nvPr/>
        </p:nvSpPr>
        <p:spPr>
          <a:xfrm>
            <a:off x="6834937" y="3535113"/>
            <a:ext cx="2005814" cy="1944216"/>
          </a:xfrm>
          <a:prstGeom prst="donut">
            <a:avLst>
              <a:gd name="adj" fmla="val 4308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можно, убедившись,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что машины остановились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5" name="Кольцо 14"/>
          <p:cNvSpPr/>
          <p:nvPr/>
        </p:nvSpPr>
        <p:spPr>
          <a:xfrm>
            <a:off x="6748460" y="1461783"/>
            <a:ext cx="1985535" cy="1869026"/>
          </a:xfrm>
          <a:prstGeom prst="donut">
            <a:avLst>
              <a:gd name="adj" fmla="val 4308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н</a:t>
            </a:r>
            <a:r>
              <a:rPr lang="ru-RU" b="1" dirty="0" smtClean="0">
                <a:solidFill>
                  <a:schemeClr val="tx1"/>
                </a:solidFill>
              </a:rPr>
              <a:t>ельзя, нужно пропустить машины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6" name="Picture 2" descr="Image associé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9" t="15248" r="18280" b="30773"/>
          <a:stretch/>
        </p:blipFill>
        <p:spPr bwMode="auto">
          <a:xfrm>
            <a:off x="2454094" y="1912258"/>
            <a:ext cx="4074284" cy="33169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68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69000">
              <a:srgbClr val="B5FDBE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Image associé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5" y="3757036"/>
            <a:ext cx="1429325" cy="14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associé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5" y="1782588"/>
            <a:ext cx="1429325" cy="14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associé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90" y="3776761"/>
            <a:ext cx="1452438" cy="145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Image associé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" b="100000" l="1000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507" y="1382719"/>
            <a:ext cx="2187541" cy="194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78563" y="980727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dirty="0" smtClean="0"/>
              <a:t>	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80374" y="215642"/>
            <a:ext cx="4796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solidFill>
                  <a:srgbClr val="9B0385"/>
                </a:solidFill>
              </a:rPr>
              <a:t>ВИКТОРИНА «Я – ПЕШЕХОД!»</a:t>
            </a:r>
            <a:endParaRPr lang="ru-RU" sz="2800" u="sng" dirty="0">
              <a:solidFill>
                <a:srgbClr val="9B0385"/>
              </a:solidFill>
            </a:endParaRPr>
          </a:p>
        </p:txBody>
      </p:sp>
      <p:pic>
        <p:nvPicPr>
          <p:cNvPr id="1030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994" y="5728348"/>
            <a:ext cx="24257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5658921"/>
            <a:ext cx="256063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461" y="738862"/>
            <a:ext cx="820441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Как  правильно перейти  дорогу после выхода из автобуса?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endParaRPr lang="ru-RU" sz="3200" b="1" dirty="0">
              <a:latin typeface="Cambria Math" pitchFamily="18" charset="0"/>
              <a:ea typeface="Cambria Math" pitchFamily="18" charset="0"/>
            </a:endParaRPr>
          </a:p>
          <a:p>
            <a:endParaRPr lang="ru-RU" dirty="0"/>
          </a:p>
          <a:p>
            <a:r>
              <a:rPr lang="ru-RU" dirty="0"/>
              <a:t>    </a:t>
            </a:r>
          </a:p>
        </p:txBody>
      </p:sp>
      <p:sp>
        <p:nvSpPr>
          <p:cNvPr id="5" name="Кольцо 4"/>
          <p:cNvSpPr/>
          <p:nvPr/>
        </p:nvSpPr>
        <p:spPr>
          <a:xfrm>
            <a:off x="251520" y="1565502"/>
            <a:ext cx="1944216" cy="1863498"/>
          </a:xfrm>
          <a:prstGeom prst="donut">
            <a:avLst>
              <a:gd name="adj" fmla="val 4308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</a:rPr>
              <a:t>ройду первым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3" name="Кольцо 12"/>
          <p:cNvSpPr/>
          <p:nvPr/>
        </p:nvSpPr>
        <p:spPr>
          <a:xfrm>
            <a:off x="251520" y="3581399"/>
            <a:ext cx="1944216" cy="1780601"/>
          </a:xfrm>
          <a:prstGeom prst="donut">
            <a:avLst>
              <a:gd name="adj" fmla="val 4308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</a:t>
            </a:r>
            <a:r>
              <a:rPr lang="ru-RU" sz="2000" b="1" dirty="0" smtClean="0">
                <a:solidFill>
                  <a:schemeClr val="tx1"/>
                </a:solidFill>
              </a:rPr>
              <a:t>опросить вас перевести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4" name="Кольцо 13"/>
          <p:cNvSpPr/>
          <p:nvPr/>
        </p:nvSpPr>
        <p:spPr>
          <a:xfrm>
            <a:off x="6834937" y="1484784"/>
            <a:ext cx="2005814" cy="1944216"/>
          </a:xfrm>
          <a:prstGeom prst="donut">
            <a:avLst>
              <a:gd name="adj" fmla="val 4308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д</a:t>
            </a:r>
            <a:r>
              <a:rPr lang="ru-RU" sz="1600" b="1" dirty="0" smtClean="0">
                <a:solidFill>
                  <a:schemeClr val="tx1"/>
                </a:solidFill>
              </a:rPr>
              <a:t>ождаться когда автобус отъедет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5" name="Кольцо 14"/>
          <p:cNvSpPr/>
          <p:nvPr/>
        </p:nvSpPr>
        <p:spPr>
          <a:xfrm>
            <a:off x="6968542" y="3581398"/>
            <a:ext cx="1985535" cy="1869026"/>
          </a:xfrm>
          <a:prstGeom prst="donut">
            <a:avLst>
              <a:gd name="adj" fmla="val 4308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</a:t>
            </a:r>
            <a:r>
              <a:rPr lang="ru-RU" b="1" dirty="0" smtClean="0">
                <a:solidFill>
                  <a:schemeClr val="tx1"/>
                </a:solidFill>
              </a:rPr>
              <a:t>бойти автобус спереди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76207"/>
            <a:ext cx="4332642" cy="33868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47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69000">
              <a:srgbClr val="B5FDBE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Image associé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5" y="3757036"/>
            <a:ext cx="1429325" cy="14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associé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5" y="1782588"/>
            <a:ext cx="1429325" cy="14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associé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90" y="3776761"/>
            <a:ext cx="1452438" cy="145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Image associé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" b="100000" l="1000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507" y="1382719"/>
            <a:ext cx="2187541" cy="194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78563" y="980727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dirty="0" smtClean="0"/>
              <a:t>	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80374" y="215642"/>
            <a:ext cx="4796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solidFill>
                  <a:srgbClr val="9B0385"/>
                </a:solidFill>
              </a:rPr>
              <a:t>ВИКТОРИНА «Я – ПЕШЕХОД!»</a:t>
            </a:r>
            <a:endParaRPr lang="ru-RU" sz="2800" u="sng" dirty="0">
              <a:solidFill>
                <a:srgbClr val="9B0385"/>
              </a:solidFill>
            </a:endParaRPr>
          </a:p>
        </p:txBody>
      </p:sp>
      <p:pic>
        <p:nvPicPr>
          <p:cNvPr id="1031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97809"/>
            <a:ext cx="256063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0094" y="620688"/>
            <a:ext cx="843743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С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какой стороны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регулировщика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разрешен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переход?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endParaRPr lang="ru-RU" sz="3200" b="1" dirty="0">
              <a:latin typeface="Cambria Math" pitchFamily="18" charset="0"/>
              <a:ea typeface="Cambria Math" pitchFamily="18" charset="0"/>
            </a:endParaRPr>
          </a:p>
          <a:p>
            <a:endParaRPr lang="ru-RU" dirty="0"/>
          </a:p>
          <a:p>
            <a:r>
              <a:rPr lang="ru-RU" dirty="0"/>
              <a:t>    </a:t>
            </a:r>
          </a:p>
        </p:txBody>
      </p:sp>
      <p:sp>
        <p:nvSpPr>
          <p:cNvPr id="5" name="Кольцо 4"/>
          <p:cNvSpPr/>
          <p:nvPr/>
        </p:nvSpPr>
        <p:spPr>
          <a:xfrm>
            <a:off x="251520" y="1565502"/>
            <a:ext cx="1944216" cy="1863498"/>
          </a:xfrm>
          <a:prstGeom prst="donut">
            <a:avLst>
              <a:gd name="adj" fmla="val 4308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</a:t>
            </a:r>
            <a:r>
              <a:rPr lang="ru-RU" sz="2000" b="1" dirty="0" smtClean="0">
                <a:solidFill>
                  <a:schemeClr val="tx1"/>
                </a:solidFill>
              </a:rPr>
              <a:t>ереход запрещен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3" name="Кольцо 12"/>
          <p:cNvSpPr/>
          <p:nvPr/>
        </p:nvSpPr>
        <p:spPr>
          <a:xfrm>
            <a:off x="251520" y="3581399"/>
            <a:ext cx="1944216" cy="1780601"/>
          </a:xfrm>
          <a:prstGeom prst="donut">
            <a:avLst>
              <a:gd name="adj" fmla="val 4308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с</a:t>
            </a:r>
            <a:r>
              <a:rPr lang="ru-RU" sz="2000" b="1" dirty="0" smtClean="0">
                <a:solidFill>
                  <a:schemeClr val="tx1"/>
                </a:solidFill>
              </a:rPr>
              <a:t>переди и сзади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4" name="Кольцо 13"/>
          <p:cNvSpPr/>
          <p:nvPr/>
        </p:nvSpPr>
        <p:spPr>
          <a:xfrm>
            <a:off x="6834937" y="1484784"/>
            <a:ext cx="2005814" cy="1944216"/>
          </a:xfrm>
          <a:prstGeom prst="donut">
            <a:avLst>
              <a:gd name="adj" fmla="val 4308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в любом месте по пешеходному переходу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5" name="Кольцо 14"/>
          <p:cNvSpPr/>
          <p:nvPr/>
        </p:nvSpPr>
        <p:spPr>
          <a:xfrm>
            <a:off x="6968542" y="3581398"/>
            <a:ext cx="1985535" cy="1869026"/>
          </a:xfrm>
          <a:prstGeom prst="donut">
            <a:avLst>
              <a:gd name="adj" fmla="val 4308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только справа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Учитель\Desktop\hello_html_348e5775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5846" r="10996" b="10147"/>
          <a:stretch/>
        </p:blipFill>
        <p:spPr bwMode="auto">
          <a:xfrm>
            <a:off x="2339752" y="1946621"/>
            <a:ext cx="4371166" cy="36208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71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AC2EC"/>
            </a:gs>
            <a:gs pos="34000">
              <a:srgbClr val="B5FDBE"/>
            </a:gs>
            <a:gs pos="54000">
              <a:srgbClr val="7CB6AA"/>
            </a:gs>
            <a:gs pos="79000">
              <a:schemeClr val="accent1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8563" y="980727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dirty="0" smtClean="0"/>
              <a:t>	</a:t>
            </a:r>
            <a:endParaRPr lang="ru-RU" sz="3200" b="1" dirty="0"/>
          </a:p>
        </p:txBody>
      </p:sp>
      <p:pic>
        <p:nvPicPr>
          <p:cNvPr id="1030" name="Picture 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06" y="5589329"/>
            <a:ext cx="24257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" y="5450424"/>
            <a:ext cx="256063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5750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Режим дня. Что сначала, что потом?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endParaRPr lang="ru-RU" sz="3200" b="1" dirty="0">
              <a:latin typeface="Cambria Math" pitchFamily="18" charset="0"/>
              <a:ea typeface="Cambria Math" pitchFamily="18" charset="0"/>
            </a:endParaRPr>
          </a:p>
          <a:p>
            <a:endParaRPr lang="ru-RU" dirty="0"/>
          </a:p>
          <a:p>
            <a:r>
              <a:rPr lang="ru-RU" dirty="0"/>
              <a:t>    </a:t>
            </a:r>
          </a:p>
        </p:txBody>
      </p:sp>
      <p:pic>
        <p:nvPicPr>
          <p:cNvPr id="12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2569" r="52401" b="68529"/>
          <a:stretch/>
        </p:blipFill>
        <p:spPr bwMode="auto">
          <a:xfrm>
            <a:off x="5043741" y="3591390"/>
            <a:ext cx="1706803" cy="1529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6" t="2414" r="3723" b="69940"/>
          <a:stretch/>
        </p:blipFill>
        <p:spPr bwMode="auto">
          <a:xfrm>
            <a:off x="4732561" y="5262428"/>
            <a:ext cx="1651252" cy="1447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t="35888" r="53000" b="37262"/>
          <a:stretch/>
        </p:blipFill>
        <p:spPr bwMode="auto">
          <a:xfrm>
            <a:off x="7163227" y="3591390"/>
            <a:ext cx="1693594" cy="1513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5" t="35215" r="4121" b="38785"/>
          <a:stretch/>
        </p:blipFill>
        <p:spPr bwMode="auto">
          <a:xfrm>
            <a:off x="2527362" y="5262427"/>
            <a:ext cx="1711647" cy="1447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67157" r="53275" b="6516"/>
          <a:stretch/>
        </p:blipFill>
        <p:spPr bwMode="auto">
          <a:xfrm>
            <a:off x="476590" y="3580217"/>
            <a:ext cx="1655519" cy="1524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4" t="68499" r="5372" b="5407"/>
          <a:stretch/>
        </p:blipFill>
        <p:spPr bwMode="auto">
          <a:xfrm>
            <a:off x="2801880" y="3580216"/>
            <a:ext cx="1748535" cy="1524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76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54635 -0.282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26" y="-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0.33611 -0.5199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6" y="-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208 L -0.45469 -0.291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47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22447 -0.5303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-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85185E-6 L 0.60955 -0.29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69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85185E-6 L 0.50764 -0.2800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82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55000">
              <a:schemeClr val="accent2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8563" y="980727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dirty="0" smtClean="0"/>
              <a:t>	</a:t>
            </a:r>
            <a:endParaRPr lang="ru-RU" sz="3200" b="1" dirty="0"/>
          </a:p>
        </p:txBody>
      </p:sp>
      <p:pic>
        <p:nvPicPr>
          <p:cNvPr id="1030" name="Picture 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06" y="5589329"/>
            <a:ext cx="24257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" y="5450424"/>
            <a:ext cx="256063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9894" y="395951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ru-RU" altLang="ru-RU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6" charset="0"/>
                <a:cs typeface="Arial" charset="0"/>
              </a:rPr>
              <a:t>Главной причиной нарушения осанки</a:t>
            </a:r>
          </a:p>
          <a:p>
            <a:pPr algn="ctr">
              <a:buClrTx/>
              <a:buFontTx/>
              <a:buNone/>
              <a:defRPr/>
            </a:pPr>
            <a:r>
              <a:rPr lang="ru-RU" altLang="ru-RU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6" charset="0"/>
                <a:cs typeface="Arial" charset="0"/>
              </a:rPr>
              <a:t> является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   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261705" y="5283155"/>
            <a:ext cx="4536504" cy="123982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ПРАВИЛЬНО!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>
            <a:off x="6372200" y="2344177"/>
            <a:ext cx="2592288" cy="8636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/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ctr"/>
            <a:r>
              <a:rPr lang="ru-RU" alt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Долгое пребывание в положении сидя за партой</a:t>
            </a:r>
          </a:p>
        </p:txBody>
      </p:sp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6329896" y="3918322"/>
            <a:ext cx="2634592" cy="94068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/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ctr"/>
            <a:endParaRPr lang="ru-RU" altLang="ru-RU" sz="1600" b="1" dirty="0" smtClean="0">
              <a:solidFill>
                <a:schemeClr val="tx1"/>
              </a:solidFill>
              <a:cs typeface="Arial" charset="0"/>
            </a:endParaRPr>
          </a:p>
          <a:p>
            <a:pPr algn="ctr"/>
            <a:endParaRPr lang="ru-RU" altLang="ru-RU" sz="1600" b="1" dirty="0">
              <a:solidFill>
                <a:schemeClr val="tx1"/>
              </a:solidFill>
              <a:cs typeface="Arial" charset="0"/>
            </a:endParaRPr>
          </a:p>
          <a:p>
            <a:pPr algn="ctr"/>
            <a:r>
              <a:rPr lang="ru-RU" alt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Привычка </a:t>
            </a:r>
            <a:r>
              <a:rPr lang="ru-RU" alt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носить сумку на одном плече</a:t>
            </a:r>
          </a:p>
          <a:p>
            <a:endParaRPr lang="ru-RU" altLang="ru-RU" sz="4000" b="1" dirty="0">
              <a:solidFill>
                <a:srgbClr val="262699"/>
              </a:solidFill>
              <a:cs typeface="Arial" charset="0"/>
            </a:endParaRP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80092" y="2381231"/>
            <a:ext cx="2503330" cy="8636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/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ctr"/>
            <a:r>
              <a:rPr lang="ru-RU" alt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Малоподвижный образ жизни</a:t>
            </a:r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24033" y="3995407"/>
            <a:ext cx="2503329" cy="8636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/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ctr"/>
            <a:r>
              <a:rPr lang="ru-RU" alt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Слабость мышц спины</a:t>
            </a:r>
            <a:endParaRPr lang="ru-RU" altLang="ru-R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utoShape 2" descr="Картинки по запросу не правильная осанка  рису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Картинки по запросу не правильная осанка  рисунок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37" b="97703" l="2000" r="95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6" r="7708"/>
          <a:stretch/>
        </p:blipFill>
        <p:spPr bwMode="auto">
          <a:xfrm>
            <a:off x="2812039" y="1988840"/>
            <a:ext cx="3435836" cy="3065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55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583">
              <a:srgbClr val="FFFF66"/>
            </a:gs>
            <a:gs pos="99000">
              <a:srgbClr val="D7EDE8"/>
            </a:gs>
            <a:gs pos="0">
              <a:srgbClr val="43FF98"/>
            </a:gs>
            <a:gs pos="27000">
              <a:srgbClr val="B5FDBE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8563" y="980727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dirty="0" smtClean="0"/>
              <a:t>	</a:t>
            </a:r>
            <a:endParaRPr lang="ru-RU" sz="3200" b="1" dirty="0"/>
          </a:p>
        </p:txBody>
      </p:sp>
      <p:pic>
        <p:nvPicPr>
          <p:cNvPr id="1031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" y="5450424"/>
            <a:ext cx="256063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9894" y="291274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Кто из малышей правильно оделся для прогулки?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endParaRPr lang="ru-RU" dirty="0"/>
          </a:p>
          <a:p>
            <a:r>
              <a:rPr lang="ru-RU" dirty="0"/>
              <a:t>    </a:t>
            </a:r>
          </a:p>
        </p:txBody>
      </p:sp>
      <p:pic>
        <p:nvPicPr>
          <p:cNvPr id="21508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54522"/>
            <a:ext cx="178490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Картинки по запросу ребенок оделся  на прогулку рисуно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01" b="90077" l="8427" r="90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5" r="7341" b="7649"/>
          <a:stretch/>
        </p:blipFill>
        <p:spPr bwMode="auto">
          <a:xfrm>
            <a:off x="2123728" y="2419848"/>
            <a:ext cx="1682245" cy="274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Картинки по запросу ребенок оделся  на прогулку рисуно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56" b="100000" l="2716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42392" y="2599598"/>
            <a:ext cx="1780900" cy="274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Картинки по запросу зимний пейзаж рисунок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10"/>
          <a:stretch/>
        </p:blipFill>
        <p:spPr bwMode="auto">
          <a:xfrm flipH="1">
            <a:off x="5923292" y="1124744"/>
            <a:ext cx="3041195" cy="2031787"/>
          </a:xfrm>
          <a:prstGeom prst="rect">
            <a:avLst/>
          </a:prstGeom>
          <a:noFill/>
          <a:ln w="76200">
            <a:solidFill>
              <a:schemeClr val="bg2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7443889" y="1124743"/>
            <a:ext cx="0" cy="2031787"/>
          </a:xfrm>
          <a:prstGeom prst="line">
            <a:avLst/>
          </a:prstGeom>
          <a:ln w="762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Скругленный прямоугольник 36"/>
          <p:cNvSpPr/>
          <p:nvPr/>
        </p:nvSpPr>
        <p:spPr>
          <a:xfrm>
            <a:off x="2584669" y="5784780"/>
            <a:ext cx="4073103" cy="75625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ПРАВИЛЬНО!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597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5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5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8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7C80"/>
            </a:gs>
            <a:gs pos="34000">
              <a:srgbClr val="B5FDBE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8563" y="980727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dirty="0" smtClean="0"/>
              <a:t>	</a:t>
            </a:r>
            <a:endParaRPr lang="ru-RU" sz="3200" b="1" dirty="0"/>
          </a:p>
        </p:txBody>
      </p:sp>
      <p:pic>
        <p:nvPicPr>
          <p:cNvPr id="1030" name="Picture 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613" y="5584854"/>
            <a:ext cx="2622387" cy="129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" y="5450424"/>
            <a:ext cx="2747768" cy="129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20688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По какому телефону ты позвонишь в этой ситуации?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endParaRPr lang="ru-RU" sz="3200" b="1" dirty="0">
              <a:latin typeface="Cambria Math" pitchFamily="18" charset="0"/>
              <a:ea typeface="Cambria Math" pitchFamily="18" charset="0"/>
            </a:endParaRPr>
          </a:p>
          <a:p>
            <a:endParaRPr lang="ru-RU" dirty="0"/>
          </a:p>
          <a:p>
            <a:r>
              <a:rPr lang="ru-RU" dirty="0"/>
              <a:t>    </a:t>
            </a:r>
          </a:p>
        </p:txBody>
      </p:sp>
      <p:sp>
        <p:nvSpPr>
          <p:cNvPr id="6" name="AutoShape 2" descr="Картинки по запросу пожар в квартире рису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6526676" y="1707885"/>
            <a:ext cx="2387656" cy="1036461"/>
            <a:chOff x="307975" y="3019532"/>
            <a:chExt cx="2103785" cy="841516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307975" y="3068960"/>
              <a:ext cx="2103785" cy="792088"/>
            </a:xfrm>
            <a:prstGeom prst="roundRect">
              <a:avLst/>
            </a:prstGeom>
            <a:solidFill>
              <a:srgbClr val="12E42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FF0000"/>
                  </a:solidFill>
                </a:rPr>
                <a:t>      </a:t>
              </a:r>
              <a:r>
                <a:rPr lang="ru-RU" sz="5400" b="1" dirty="0" smtClean="0">
                  <a:solidFill>
                    <a:srgbClr val="FF0000"/>
                  </a:solidFill>
                </a:rPr>
                <a:t>101</a:t>
              </a:r>
              <a:endParaRPr lang="ru-RU" sz="5400" b="1" dirty="0">
                <a:solidFill>
                  <a:srgbClr val="FF0000"/>
                </a:solidFill>
              </a:endParaRPr>
            </a:p>
          </p:txBody>
        </p:sp>
        <p:pic>
          <p:nvPicPr>
            <p:cNvPr id="3078" name="Picture 6" descr="Картинки по запросу номер телефона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75" y="3019532"/>
              <a:ext cx="788966" cy="788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6526676" y="3035410"/>
            <a:ext cx="2387656" cy="1036461"/>
            <a:chOff x="307975" y="3019532"/>
            <a:chExt cx="2103785" cy="841516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07975" y="3068960"/>
              <a:ext cx="2103785" cy="792088"/>
            </a:xfrm>
            <a:prstGeom prst="roundRect">
              <a:avLst/>
            </a:prstGeom>
            <a:solidFill>
              <a:srgbClr val="12E42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FF0000"/>
                  </a:solidFill>
                </a:rPr>
                <a:t>      </a:t>
              </a:r>
              <a:r>
                <a:rPr lang="ru-RU" sz="5400" b="1" dirty="0" smtClean="0">
                  <a:solidFill>
                    <a:srgbClr val="FF0000"/>
                  </a:solidFill>
                </a:rPr>
                <a:t>102</a:t>
              </a:r>
              <a:endParaRPr lang="ru-RU" sz="5400" b="1" dirty="0">
                <a:solidFill>
                  <a:srgbClr val="FF0000"/>
                </a:solidFill>
              </a:endParaRPr>
            </a:p>
          </p:txBody>
        </p:sp>
        <p:pic>
          <p:nvPicPr>
            <p:cNvPr id="21" name="Picture 6" descr="Картинки по запросу номер телефона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75" y="3019532"/>
              <a:ext cx="788966" cy="78896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Группа 21"/>
          <p:cNvGrpSpPr/>
          <p:nvPr/>
        </p:nvGrpSpPr>
        <p:grpSpPr>
          <a:xfrm>
            <a:off x="6609084" y="4413963"/>
            <a:ext cx="2387656" cy="1036461"/>
            <a:chOff x="307975" y="3019532"/>
            <a:chExt cx="2103785" cy="841516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307975" y="3068960"/>
              <a:ext cx="2103785" cy="792088"/>
            </a:xfrm>
            <a:prstGeom prst="roundRect">
              <a:avLst/>
            </a:prstGeom>
            <a:solidFill>
              <a:srgbClr val="12E42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FF0000"/>
                  </a:solidFill>
                </a:rPr>
                <a:t>      </a:t>
              </a:r>
              <a:r>
                <a:rPr lang="ru-RU" sz="5400" b="1" dirty="0" smtClean="0">
                  <a:solidFill>
                    <a:srgbClr val="FF0000"/>
                  </a:solidFill>
                </a:rPr>
                <a:t>103</a:t>
              </a:r>
              <a:endParaRPr lang="ru-RU" sz="5400" b="1" dirty="0">
                <a:solidFill>
                  <a:srgbClr val="FF0000"/>
                </a:solidFill>
              </a:endParaRPr>
            </a:p>
          </p:txBody>
        </p:sp>
        <p:pic>
          <p:nvPicPr>
            <p:cNvPr id="24" name="Picture 6" descr="Картинки по запросу номер телефона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75" y="3019532"/>
              <a:ext cx="788966" cy="78896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Овал 9"/>
          <p:cNvSpPr/>
          <p:nvPr/>
        </p:nvSpPr>
        <p:spPr>
          <a:xfrm>
            <a:off x="155575" y="2377109"/>
            <a:ext cx="2256185" cy="2353064"/>
          </a:xfrm>
          <a:prstGeom prst="ellipse">
            <a:avLst/>
          </a:prstGeom>
          <a:solidFill>
            <a:srgbClr val="CCFF33"/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ВЕРНО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Картинки по запросу опасная ситуация для детей рисунок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r="6895"/>
          <a:stretch/>
        </p:blipFill>
        <p:spPr bwMode="auto">
          <a:xfrm>
            <a:off x="2584669" y="1851953"/>
            <a:ext cx="3715523" cy="40253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821806" y="-19547"/>
            <a:ext cx="3597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Основы безопасности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7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7C80"/>
            </a:gs>
            <a:gs pos="34000">
              <a:srgbClr val="B5FDBE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8563" y="980727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dirty="0" smtClean="0"/>
              <a:t>	</a:t>
            </a:r>
            <a:endParaRPr lang="ru-RU" sz="3200" b="1" dirty="0"/>
          </a:p>
        </p:txBody>
      </p:sp>
      <p:pic>
        <p:nvPicPr>
          <p:cNvPr id="1030" name="Picture 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06" y="5589329"/>
            <a:ext cx="24257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" y="5450424"/>
            <a:ext cx="256063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2021" y="531157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По какому телефону ты позвонишь в этой ситуации?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endParaRPr lang="ru-RU" sz="3200" b="1" dirty="0">
              <a:latin typeface="Cambria Math" pitchFamily="18" charset="0"/>
              <a:ea typeface="Cambria Math" pitchFamily="18" charset="0"/>
            </a:endParaRPr>
          </a:p>
          <a:p>
            <a:endParaRPr lang="ru-RU" dirty="0"/>
          </a:p>
          <a:p>
            <a:r>
              <a:rPr lang="ru-RU" dirty="0"/>
              <a:t>    </a:t>
            </a:r>
          </a:p>
        </p:txBody>
      </p:sp>
      <p:sp>
        <p:nvSpPr>
          <p:cNvPr id="6" name="AutoShape 2" descr="Картинки по запросу пожар в квартире рису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6491719" y="1918027"/>
            <a:ext cx="2387656" cy="1036461"/>
            <a:chOff x="307975" y="3019532"/>
            <a:chExt cx="2103785" cy="841516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307975" y="3068960"/>
              <a:ext cx="2103785" cy="792088"/>
            </a:xfrm>
            <a:prstGeom prst="roundRect">
              <a:avLst/>
            </a:prstGeom>
            <a:solidFill>
              <a:srgbClr val="12E42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FF0000"/>
                  </a:solidFill>
                </a:rPr>
                <a:t>      </a:t>
              </a:r>
              <a:r>
                <a:rPr lang="ru-RU" sz="5400" b="1" dirty="0" smtClean="0">
                  <a:solidFill>
                    <a:srgbClr val="FF0000"/>
                  </a:solidFill>
                </a:rPr>
                <a:t>101</a:t>
              </a:r>
              <a:endParaRPr lang="ru-RU" sz="5400" b="1" dirty="0">
                <a:solidFill>
                  <a:srgbClr val="FF0000"/>
                </a:solidFill>
              </a:endParaRPr>
            </a:p>
          </p:txBody>
        </p:sp>
        <p:pic>
          <p:nvPicPr>
            <p:cNvPr id="3078" name="Picture 6" descr="Картинки по запросу номер телефона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75" y="3019532"/>
              <a:ext cx="788966" cy="788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6514300" y="4552868"/>
            <a:ext cx="2387656" cy="1036461"/>
            <a:chOff x="307975" y="3019532"/>
            <a:chExt cx="2103785" cy="841516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07975" y="3068960"/>
              <a:ext cx="2103785" cy="792088"/>
            </a:xfrm>
            <a:prstGeom prst="roundRect">
              <a:avLst/>
            </a:prstGeom>
            <a:solidFill>
              <a:srgbClr val="12E42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FF0000"/>
                  </a:solidFill>
                </a:rPr>
                <a:t>      </a:t>
              </a:r>
              <a:r>
                <a:rPr lang="ru-RU" sz="5400" b="1" dirty="0" smtClean="0">
                  <a:solidFill>
                    <a:srgbClr val="FF0000"/>
                  </a:solidFill>
                </a:rPr>
                <a:t>103</a:t>
              </a:r>
              <a:endParaRPr lang="ru-RU" sz="5400" b="1" dirty="0">
                <a:solidFill>
                  <a:srgbClr val="FF0000"/>
                </a:solidFill>
              </a:endParaRPr>
            </a:p>
          </p:txBody>
        </p:sp>
        <p:pic>
          <p:nvPicPr>
            <p:cNvPr id="21" name="Picture 6" descr="Картинки по запросу номер телефона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75" y="3019532"/>
              <a:ext cx="788966" cy="78896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Группа 21"/>
          <p:cNvGrpSpPr/>
          <p:nvPr/>
        </p:nvGrpSpPr>
        <p:grpSpPr>
          <a:xfrm>
            <a:off x="6491719" y="3212976"/>
            <a:ext cx="2387656" cy="1036461"/>
            <a:chOff x="307975" y="3019532"/>
            <a:chExt cx="2103785" cy="841516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307975" y="3068960"/>
              <a:ext cx="2103785" cy="792088"/>
            </a:xfrm>
            <a:prstGeom prst="roundRect">
              <a:avLst/>
            </a:prstGeom>
            <a:solidFill>
              <a:srgbClr val="12E42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FF0000"/>
                  </a:solidFill>
                </a:rPr>
                <a:t>      </a:t>
              </a:r>
              <a:r>
                <a:rPr lang="ru-RU" sz="5400" b="1" dirty="0" smtClean="0">
                  <a:solidFill>
                    <a:srgbClr val="FF0000"/>
                  </a:solidFill>
                </a:rPr>
                <a:t>102</a:t>
              </a:r>
              <a:endParaRPr lang="ru-RU" sz="5400" b="1" dirty="0">
                <a:solidFill>
                  <a:srgbClr val="FF0000"/>
                </a:solidFill>
              </a:endParaRPr>
            </a:p>
          </p:txBody>
        </p:sp>
        <p:pic>
          <p:nvPicPr>
            <p:cNvPr id="24" name="Picture 6" descr="Картинки по запросу номер телефона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75" y="3019532"/>
              <a:ext cx="788966" cy="78896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Овал 9"/>
          <p:cNvSpPr/>
          <p:nvPr/>
        </p:nvSpPr>
        <p:spPr>
          <a:xfrm>
            <a:off x="155575" y="2377109"/>
            <a:ext cx="2256185" cy="2353064"/>
          </a:xfrm>
          <a:prstGeom prst="ellipse">
            <a:avLst/>
          </a:prstGeom>
          <a:solidFill>
            <a:srgbClr val="CCFF33"/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ВЕРНО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5" name="AutoShape 2" descr="Картинки по запросу опасная ситуация для детей рисунок"/>
          <p:cNvSpPr>
            <a:spLocks noChangeAspect="1" noChangeArrowheads="1"/>
          </p:cNvSpPr>
          <p:nvPr/>
        </p:nvSpPr>
        <p:spPr bwMode="auto">
          <a:xfrm>
            <a:off x="155575" y="-1608138"/>
            <a:ext cx="31432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Картинки по запросу опасная ситуация для детей рисунок"/>
          <p:cNvSpPr>
            <a:spLocks noChangeAspect="1" noChangeArrowheads="1"/>
          </p:cNvSpPr>
          <p:nvPr/>
        </p:nvSpPr>
        <p:spPr bwMode="auto">
          <a:xfrm>
            <a:off x="307975" y="-1455738"/>
            <a:ext cx="31432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5" name="Picture 5" descr="C:\Users\Учитель\Desktop\Image1508.gif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8" t="4330" r="11548" b="9508"/>
          <a:stretch/>
        </p:blipFill>
        <p:spPr bwMode="auto">
          <a:xfrm>
            <a:off x="2592482" y="1858606"/>
            <a:ext cx="3580157" cy="41773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821806" y="-19547"/>
            <a:ext cx="3597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Основы безопасности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99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7C80"/>
            </a:gs>
            <a:gs pos="34000">
              <a:srgbClr val="B5FDBE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8563" y="980727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dirty="0" smtClean="0"/>
              <a:t>	</a:t>
            </a:r>
            <a:endParaRPr lang="ru-RU" sz="3200" b="1" dirty="0"/>
          </a:p>
        </p:txBody>
      </p:sp>
      <p:pic>
        <p:nvPicPr>
          <p:cNvPr id="1030" name="Picture 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06" y="5589329"/>
            <a:ext cx="24257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" y="5450424"/>
            <a:ext cx="256063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032" y="503673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По какому телефону ты позвонишь в этой ситуации?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endParaRPr lang="ru-RU" sz="3200" b="1" dirty="0">
              <a:latin typeface="Cambria Math" pitchFamily="18" charset="0"/>
              <a:ea typeface="Cambria Math" pitchFamily="18" charset="0"/>
            </a:endParaRPr>
          </a:p>
          <a:p>
            <a:endParaRPr lang="ru-RU" dirty="0"/>
          </a:p>
          <a:p>
            <a:r>
              <a:rPr lang="ru-RU" dirty="0"/>
              <a:t>    </a:t>
            </a:r>
          </a:p>
        </p:txBody>
      </p:sp>
      <p:sp>
        <p:nvSpPr>
          <p:cNvPr id="6" name="AutoShape 2" descr="Картинки по запросу пожар в квартире рису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Картинки по запросу пожар в квартире рисуно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82548"/>
            <a:ext cx="3311684" cy="44114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6491719" y="1918027"/>
            <a:ext cx="2387656" cy="1036461"/>
            <a:chOff x="307975" y="3019532"/>
            <a:chExt cx="2103785" cy="841516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307975" y="3068960"/>
              <a:ext cx="2103785" cy="792088"/>
            </a:xfrm>
            <a:prstGeom prst="roundRect">
              <a:avLst/>
            </a:prstGeom>
            <a:solidFill>
              <a:srgbClr val="12E42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FF0000"/>
                  </a:solidFill>
                </a:rPr>
                <a:t>      </a:t>
              </a:r>
              <a:r>
                <a:rPr lang="ru-RU" sz="5400" b="1" dirty="0" smtClean="0">
                  <a:solidFill>
                    <a:srgbClr val="FF0000"/>
                  </a:solidFill>
                </a:rPr>
                <a:t>101</a:t>
              </a:r>
              <a:endParaRPr lang="ru-RU" sz="5400" b="1" dirty="0">
                <a:solidFill>
                  <a:srgbClr val="FF0000"/>
                </a:solidFill>
              </a:endParaRPr>
            </a:p>
          </p:txBody>
        </p:sp>
        <p:pic>
          <p:nvPicPr>
            <p:cNvPr id="3078" name="Picture 6" descr="Картинки по запросу номер телефона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75" y="3019532"/>
              <a:ext cx="788966" cy="788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6491719" y="3212976"/>
            <a:ext cx="2387656" cy="1036461"/>
            <a:chOff x="307975" y="3019532"/>
            <a:chExt cx="2103785" cy="841516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07975" y="3068960"/>
              <a:ext cx="2103785" cy="792088"/>
            </a:xfrm>
            <a:prstGeom prst="roundRect">
              <a:avLst/>
            </a:prstGeom>
            <a:solidFill>
              <a:srgbClr val="12E42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FF0000"/>
                  </a:solidFill>
                </a:rPr>
                <a:t>      </a:t>
              </a:r>
              <a:r>
                <a:rPr lang="ru-RU" sz="5400" b="1" dirty="0" smtClean="0">
                  <a:solidFill>
                    <a:srgbClr val="FF0000"/>
                  </a:solidFill>
                </a:rPr>
                <a:t>102</a:t>
              </a:r>
              <a:endParaRPr lang="ru-RU" sz="5400" b="1" dirty="0">
                <a:solidFill>
                  <a:srgbClr val="FF0000"/>
                </a:solidFill>
              </a:endParaRPr>
            </a:p>
          </p:txBody>
        </p:sp>
        <p:pic>
          <p:nvPicPr>
            <p:cNvPr id="21" name="Picture 6" descr="Картинки по запросу номер телефона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75" y="3019532"/>
              <a:ext cx="788966" cy="78896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Группа 21"/>
          <p:cNvGrpSpPr/>
          <p:nvPr/>
        </p:nvGrpSpPr>
        <p:grpSpPr>
          <a:xfrm>
            <a:off x="6491719" y="4557928"/>
            <a:ext cx="2387656" cy="1036461"/>
            <a:chOff x="307975" y="3019532"/>
            <a:chExt cx="2103785" cy="841516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307975" y="3068960"/>
              <a:ext cx="2103785" cy="792088"/>
            </a:xfrm>
            <a:prstGeom prst="roundRect">
              <a:avLst/>
            </a:prstGeom>
            <a:solidFill>
              <a:srgbClr val="12E42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FF0000"/>
                  </a:solidFill>
                </a:rPr>
                <a:t>      </a:t>
              </a:r>
              <a:r>
                <a:rPr lang="ru-RU" sz="5400" b="1" dirty="0" smtClean="0">
                  <a:solidFill>
                    <a:srgbClr val="FF0000"/>
                  </a:solidFill>
                </a:rPr>
                <a:t>103</a:t>
              </a:r>
              <a:endParaRPr lang="ru-RU" sz="5400" b="1" dirty="0">
                <a:solidFill>
                  <a:srgbClr val="FF0000"/>
                </a:solidFill>
              </a:endParaRPr>
            </a:p>
          </p:txBody>
        </p:sp>
        <p:pic>
          <p:nvPicPr>
            <p:cNvPr id="24" name="Picture 6" descr="Картинки по запросу номер телефона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75" y="3019532"/>
              <a:ext cx="788966" cy="78896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Овал 9"/>
          <p:cNvSpPr/>
          <p:nvPr/>
        </p:nvSpPr>
        <p:spPr>
          <a:xfrm>
            <a:off x="155575" y="2377109"/>
            <a:ext cx="2256185" cy="2353064"/>
          </a:xfrm>
          <a:prstGeom prst="ellipse">
            <a:avLst/>
          </a:prstGeom>
          <a:solidFill>
            <a:srgbClr val="CCFF33"/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ВЕРНО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21806" y="-19547"/>
            <a:ext cx="3597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Основы безопасности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27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451" y="365287"/>
            <a:ext cx="9154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Положи себе в тарелку только полезные продукты</a:t>
            </a:r>
            <a:endParaRPr lang="ru-RU" sz="2800" b="1" cap="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893" r="97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149080"/>
            <a:ext cx="5328592" cy="1761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125" l="0" r="994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2" y="1412777"/>
            <a:ext cx="1146845" cy="93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38" b="28926" l="889" r="34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69" r="65192" b="67864"/>
          <a:stretch/>
        </p:blipFill>
        <p:spPr bwMode="auto">
          <a:xfrm>
            <a:off x="2216590" y="2884516"/>
            <a:ext cx="1491961" cy="93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C:\Users\Учитель\Desktop\vrednye_i_poleznye_produkty_pitaniya_kartinki_dlya_detey_9_2407215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46" b="24715" l="30305" r="457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79" r="52357" b="72539"/>
          <a:stretch/>
        </p:blipFill>
        <p:spPr bwMode="auto">
          <a:xfrm>
            <a:off x="5724128" y="1150117"/>
            <a:ext cx="1181139" cy="126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012" b="71582" l="71680" r="833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5" t="60959" r="16162" b="28180"/>
          <a:stretch/>
        </p:blipFill>
        <p:spPr bwMode="auto">
          <a:xfrm>
            <a:off x="4010126" y="1138707"/>
            <a:ext cx="1485074" cy="130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391" b="87109" l="83301" r="975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31" t="74213" r="1525" b="12062"/>
          <a:stretch/>
        </p:blipFill>
        <p:spPr bwMode="auto">
          <a:xfrm>
            <a:off x="467544" y="2537658"/>
            <a:ext cx="1584198" cy="137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145" b="88672" l="23340" r="377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29" t="73115" r="61505" b="9563"/>
          <a:stretch/>
        </p:blipFill>
        <p:spPr bwMode="auto">
          <a:xfrm>
            <a:off x="7047656" y="1083239"/>
            <a:ext cx="1868919" cy="193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098" b="85547" l="39258" r="53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53" t="73899" r="45454" b="13051"/>
          <a:stretch/>
        </p:blipFill>
        <p:spPr bwMode="auto">
          <a:xfrm>
            <a:off x="5722303" y="2884516"/>
            <a:ext cx="1712911" cy="140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7778" b="62593" l="3519" r="337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000" r="64506" b="36217"/>
          <a:stretch/>
        </p:blipFill>
        <p:spPr bwMode="auto">
          <a:xfrm>
            <a:off x="2216590" y="1083239"/>
            <a:ext cx="1793536" cy="145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7879" b="58333" l="2182" r="20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65" r="77843" b="39000"/>
          <a:stretch/>
        </p:blipFill>
        <p:spPr bwMode="auto">
          <a:xfrm rot="2044206">
            <a:off x="7104948" y="2871597"/>
            <a:ext cx="1370558" cy="1132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4769" b="82846" l="3231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698" b="16840"/>
          <a:stretch/>
        </p:blipFill>
        <p:spPr bwMode="auto">
          <a:xfrm>
            <a:off x="3708551" y="2285292"/>
            <a:ext cx="2374954" cy="119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Выноска со стрелкой вправо 4">
            <a:hlinkClick r:id="rId21" action="ppaction://hlinksldjump"/>
          </p:cNvPr>
          <p:cNvSpPr/>
          <p:nvPr/>
        </p:nvSpPr>
        <p:spPr>
          <a:xfrm>
            <a:off x="7067935" y="5912279"/>
            <a:ext cx="2112327" cy="664809"/>
          </a:xfrm>
          <a:prstGeom prst="rightArrowCallout">
            <a:avLst>
              <a:gd name="adj1" fmla="val 20969"/>
              <a:gd name="adj2" fmla="val 25000"/>
              <a:gd name="adj3" fmla="val 25000"/>
              <a:gd name="adj4" fmla="val 87259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ПРОДОЛЖИТЬ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5" name="Выноска со стрелкой вправо 24">
            <a:hlinkClick r:id="rId22" action="ppaction://hlinksldjump"/>
          </p:cNvPr>
          <p:cNvSpPr/>
          <p:nvPr/>
        </p:nvSpPr>
        <p:spPr>
          <a:xfrm flipH="1">
            <a:off x="-6602" y="5995446"/>
            <a:ext cx="2100133" cy="620106"/>
          </a:xfrm>
          <a:prstGeom prst="rightArrowCallout">
            <a:avLst>
              <a:gd name="adj1" fmla="val 20969"/>
              <a:gd name="adj2" fmla="val 25000"/>
              <a:gd name="adj3" fmla="val 25000"/>
              <a:gd name="adj4" fmla="val 87259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ВЕРНУТЬСЯ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8611" l="3060" r="99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916" y="5833118"/>
            <a:ext cx="889733" cy="890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ьная выноска 6"/>
          <p:cNvSpPr/>
          <p:nvPr/>
        </p:nvSpPr>
        <p:spPr>
          <a:xfrm>
            <a:off x="2806891" y="5805264"/>
            <a:ext cx="3542897" cy="918824"/>
          </a:xfrm>
          <a:prstGeom prst="wedgeEllipseCallou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 МОЛОДЕЦ!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337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15607E-7 L 0.20069 0.202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101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111E-6 L -0.0059 0.456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00156 0.439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50867E-6 L -0.23282 0.2129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9" y="10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L -0.37952 0.350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76" y="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9306E-6 L -0.05122 0.2996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149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69000">
              <a:srgbClr val="B5FDBE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Image associé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433" y="1946072"/>
            <a:ext cx="1429325" cy="14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associé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5" y="1782588"/>
            <a:ext cx="1429325" cy="14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associé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984" y="3880561"/>
            <a:ext cx="1452438" cy="145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Image associé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" b="100000" l="1000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82" y="3375397"/>
            <a:ext cx="2187541" cy="194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78563" y="980727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dirty="0" smtClean="0"/>
              <a:t>	</a:t>
            </a:r>
            <a:endParaRPr lang="ru-RU" sz="3200" b="1" dirty="0"/>
          </a:p>
        </p:txBody>
      </p:sp>
      <p:pic>
        <p:nvPicPr>
          <p:cNvPr id="1031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584350"/>
            <a:ext cx="2943099" cy="124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03673"/>
            <a:ext cx="843743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Что  делать  если  твой  друг  провалился 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под  лёд?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endParaRPr lang="ru-RU" sz="3200" b="1" dirty="0">
              <a:latin typeface="Cambria Math" pitchFamily="18" charset="0"/>
              <a:ea typeface="Cambria Math" pitchFamily="18" charset="0"/>
            </a:endParaRPr>
          </a:p>
          <a:p>
            <a:endParaRPr lang="ru-RU" dirty="0"/>
          </a:p>
          <a:p>
            <a:r>
              <a:rPr lang="ru-RU" dirty="0"/>
              <a:t>    </a:t>
            </a:r>
          </a:p>
        </p:txBody>
      </p:sp>
      <p:sp>
        <p:nvSpPr>
          <p:cNvPr id="5" name="Кольцо 4"/>
          <p:cNvSpPr/>
          <p:nvPr/>
        </p:nvSpPr>
        <p:spPr>
          <a:xfrm>
            <a:off x="251520" y="1565502"/>
            <a:ext cx="1944216" cy="1863498"/>
          </a:xfrm>
          <a:prstGeom prst="donut">
            <a:avLst>
              <a:gd name="adj" fmla="val 4308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</a:t>
            </a:r>
            <a:r>
              <a:rPr lang="ru-RU" sz="2000" b="1" dirty="0" smtClean="0">
                <a:solidFill>
                  <a:schemeClr val="tx1"/>
                </a:solidFill>
              </a:rPr>
              <a:t>рыгнуть в воду и помочь  выбраться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3" name="Кольцо 12"/>
          <p:cNvSpPr/>
          <p:nvPr/>
        </p:nvSpPr>
        <p:spPr>
          <a:xfrm>
            <a:off x="6963987" y="1761695"/>
            <a:ext cx="1944216" cy="1780601"/>
          </a:xfrm>
          <a:prstGeom prst="donut">
            <a:avLst>
              <a:gd name="adj" fmla="val 4308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</a:t>
            </a:r>
            <a:r>
              <a:rPr lang="ru-RU" sz="2000" b="1" dirty="0" smtClean="0">
                <a:solidFill>
                  <a:schemeClr val="tx1"/>
                </a:solidFill>
              </a:rPr>
              <a:t>одойти к нему и протянуть руку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4" name="Кольцо 13"/>
          <p:cNvSpPr/>
          <p:nvPr/>
        </p:nvSpPr>
        <p:spPr>
          <a:xfrm>
            <a:off x="189922" y="3530872"/>
            <a:ext cx="2005814" cy="1944216"/>
          </a:xfrm>
          <a:prstGeom prst="donut">
            <a:avLst>
              <a:gd name="adj" fmla="val 4308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б</a:t>
            </a:r>
            <a:r>
              <a:rPr lang="ru-RU" b="1" dirty="0" smtClean="0">
                <a:solidFill>
                  <a:schemeClr val="tx1"/>
                </a:solidFill>
              </a:rPr>
              <a:t>росить ему веревку, шарф или длинную палку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Кольцо 14"/>
          <p:cNvSpPr/>
          <p:nvPr/>
        </p:nvSpPr>
        <p:spPr>
          <a:xfrm>
            <a:off x="6994436" y="3664474"/>
            <a:ext cx="1985535" cy="1869026"/>
          </a:xfrm>
          <a:prstGeom prst="donut">
            <a:avLst>
              <a:gd name="adj" fmla="val 4308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у</a:t>
            </a:r>
            <a:r>
              <a:rPr lang="ru-RU" sz="2000" b="1" dirty="0" smtClean="0">
                <a:solidFill>
                  <a:schemeClr val="tx1"/>
                </a:solidFill>
              </a:rPr>
              <a:t>бежать и спрятаться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21806" y="-19547"/>
            <a:ext cx="3597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Основы безопасности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6149" name="Picture 5" descr="Картинки по запросу ребенок провалился под лед рисунок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8"/>
          <a:stretch/>
        </p:blipFill>
        <p:spPr bwMode="auto">
          <a:xfrm>
            <a:off x="2834424" y="1715759"/>
            <a:ext cx="3715000" cy="44197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31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55000">
              <a:schemeClr val="accent2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8563" y="980727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dirty="0" smtClean="0"/>
              <a:t>	</a:t>
            </a:r>
            <a:endParaRPr lang="ru-RU" sz="3200" b="1" dirty="0"/>
          </a:p>
        </p:txBody>
      </p:sp>
      <p:pic>
        <p:nvPicPr>
          <p:cNvPr id="1030" name="Picture 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06" y="5589329"/>
            <a:ext cx="24257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" y="5450424"/>
            <a:ext cx="256063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8377" y="260648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6" charset="0"/>
                <a:cs typeface="Arial" charset="0"/>
              </a:rPr>
              <a:t>Какая </a:t>
            </a:r>
            <a:r>
              <a:rPr lang="ru-RU" alt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6" charset="0"/>
                <a:cs typeface="Arial" charset="0"/>
              </a:rPr>
              <a:t>страна подарила миру дзюдо?</a:t>
            </a:r>
            <a:endParaRPr lang="ru-RU" alt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6" charset="0"/>
              <a:cs typeface="Arial" charset="0"/>
            </a:endParaRPr>
          </a:p>
          <a:p>
            <a:pPr algn="ctr"/>
            <a:endParaRPr lang="ru-RU" dirty="0"/>
          </a:p>
          <a:p>
            <a:pPr algn="ctr"/>
            <a:r>
              <a:rPr lang="ru-RU" dirty="0"/>
              <a:t>   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261705" y="4859007"/>
            <a:ext cx="4536504" cy="166397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ПРАВИЛЬНО!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</a:rPr>
              <a:t>Основателем </a:t>
            </a:r>
            <a:r>
              <a:rPr lang="ru-RU" b="1" dirty="0">
                <a:solidFill>
                  <a:schemeClr val="tx1"/>
                </a:solidFill>
              </a:rPr>
              <a:t>стал </a:t>
            </a:r>
            <a:r>
              <a:rPr lang="ru-RU" b="1" dirty="0" err="1">
                <a:solidFill>
                  <a:schemeClr val="tx1"/>
                </a:solidFill>
              </a:rPr>
              <a:t>Дзигоро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Кано</a:t>
            </a:r>
            <a:r>
              <a:rPr lang="ru-RU" b="1" dirty="0" smtClean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ДЗЮ</a:t>
            </a:r>
            <a:r>
              <a:rPr lang="ru-RU" b="1" dirty="0" smtClean="0">
                <a:solidFill>
                  <a:schemeClr val="tx1"/>
                </a:solidFill>
              </a:rPr>
              <a:t>- </a:t>
            </a:r>
            <a:r>
              <a:rPr lang="ru-RU" b="1" dirty="0">
                <a:solidFill>
                  <a:schemeClr val="tx1"/>
                </a:solidFill>
              </a:rPr>
              <a:t>означает </a:t>
            </a:r>
            <a:r>
              <a:rPr lang="ru-RU" b="1" dirty="0" smtClean="0">
                <a:solidFill>
                  <a:schemeClr val="tx1"/>
                </a:solidFill>
              </a:rPr>
              <a:t>сила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smtClean="0">
                <a:solidFill>
                  <a:schemeClr val="tx1"/>
                </a:solidFill>
              </a:rPr>
              <a:t> характер мужество, </a:t>
            </a:r>
            <a:r>
              <a:rPr lang="ru-RU" b="1" dirty="0" smtClean="0">
                <a:solidFill>
                  <a:srgbClr val="C00000"/>
                </a:solidFill>
              </a:rPr>
              <a:t>ДО</a:t>
            </a:r>
            <a:r>
              <a:rPr lang="ru-RU" b="1" dirty="0" smtClean="0">
                <a:solidFill>
                  <a:schemeClr val="tx1"/>
                </a:solidFill>
              </a:rPr>
              <a:t>- </a:t>
            </a:r>
            <a:r>
              <a:rPr lang="ru-RU" b="1" dirty="0">
                <a:solidFill>
                  <a:schemeClr val="tx1"/>
                </a:solidFill>
              </a:rPr>
              <a:t>путь который ты должен пройти от учения до сенсея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>
            <a:off x="6972703" y="1981402"/>
            <a:ext cx="1984445" cy="863600"/>
          </a:xfrm>
          <a:prstGeom prst="roundRect">
            <a:avLst>
              <a:gd name="adj" fmla="val 16667"/>
            </a:avLst>
          </a:prstGeom>
          <a:solidFill>
            <a:srgbClr val="47FFD1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ru-RU" altLang="ru-RU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2" charset="0"/>
                <a:cs typeface="Arial" charset="0"/>
              </a:rPr>
              <a:t>Корея</a:t>
            </a:r>
          </a:p>
        </p:txBody>
      </p:sp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263052" y="1916832"/>
            <a:ext cx="1941714" cy="863600"/>
          </a:xfrm>
          <a:prstGeom prst="roundRect">
            <a:avLst>
              <a:gd name="adj" fmla="val 16667"/>
            </a:avLst>
          </a:prstGeom>
          <a:solidFill>
            <a:srgbClr val="47FFD1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ru-RU" altLang="ru-RU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2" charset="0"/>
                <a:cs typeface="Arial" charset="0"/>
              </a:rPr>
              <a:t>Китай</a:t>
            </a: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7011980" y="3822935"/>
            <a:ext cx="1945169" cy="863600"/>
          </a:xfrm>
          <a:prstGeom prst="roundRect">
            <a:avLst>
              <a:gd name="adj" fmla="val 16667"/>
            </a:avLst>
          </a:prstGeom>
          <a:solidFill>
            <a:srgbClr val="47FFD1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ru-RU" altLang="ru-RU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2" charset="0"/>
                <a:cs typeface="Arial" charset="0"/>
              </a:rPr>
              <a:t>Тайланд</a:t>
            </a:r>
            <a:endParaRPr lang="ru-RU" altLang="ru-RU" sz="36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2" charset="0"/>
              <a:cs typeface="Arial" charset="0"/>
            </a:endParaRPr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263052" y="3563607"/>
            <a:ext cx="1923246" cy="863600"/>
          </a:xfrm>
          <a:prstGeom prst="roundRect">
            <a:avLst>
              <a:gd name="adj" fmla="val 16667"/>
            </a:avLst>
          </a:prstGeom>
          <a:solidFill>
            <a:srgbClr val="47FFD1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ru-RU" altLang="ru-RU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2" charset="0"/>
                <a:cs typeface="Arial" charset="0"/>
              </a:rPr>
              <a:t>Япония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084" y="1347878"/>
            <a:ext cx="2322589" cy="33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68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66"/>
            </a:gs>
            <a:gs pos="55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8563" y="980727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dirty="0" smtClean="0"/>
              <a:t>	</a:t>
            </a:r>
            <a:endParaRPr lang="ru-RU" sz="3200" b="1" dirty="0"/>
          </a:p>
        </p:txBody>
      </p:sp>
      <p:pic>
        <p:nvPicPr>
          <p:cNvPr id="1030" name="Picture 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600" y="5788471"/>
            <a:ext cx="24257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36" y="5814550"/>
            <a:ext cx="256063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0621" y="206269"/>
            <a:ext cx="8640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Проходят ли соревнования по прыжкам с трамплина на лыжах летом, когда нет снега?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dirty="0"/>
              <a:t/>
            </a:r>
            <a:br>
              <a:rPr lang="ru-RU" sz="4400" dirty="0"/>
            </a:br>
            <a:endParaRPr lang="ru-RU" sz="3600" dirty="0"/>
          </a:p>
          <a:p>
            <a:pPr algn="ctr"/>
            <a:endParaRPr lang="ru-RU" dirty="0"/>
          </a:p>
          <a:p>
            <a:pPr algn="ctr"/>
            <a:r>
              <a:rPr lang="ru-RU" dirty="0"/>
              <a:t>   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979713" y="5373216"/>
            <a:ext cx="5040560" cy="1296144"/>
          </a:xfrm>
          <a:prstGeom prst="roundRect">
            <a:avLst/>
          </a:prstGeom>
          <a:solidFill>
            <a:srgbClr val="F6FF47"/>
          </a:solidFill>
          <a:ln>
            <a:solidFill>
              <a:schemeClr val="accent5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ПРАВИЛЬНО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Вместо снега </a:t>
            </a:r>
            <a:r>
              <a:rPr lang="ru-RU" sz="2400" b="1" dirty="0" smtClean="0">
                <a:solidFill>
                  <a:schemeClr val="tx1"/>
                </a:solidFill>
              </a:rPr>
              <a:t>используют специальное </a:t>
            </a:r>
            <a:r>
              <a:rPr lang="ru-RU" sz="2400" b="1" dirty="0">
                <a:solidFill>
                  <a:schemeClr val="tx1"/>
                </a:solidFill>
              </a:rPr>
              <a:t>покрытие.</a:t>
            </a:r>
          </a:p>
        </p:txBody>
      </p:sp>
      <p:sp>
        <p:nvSpPr>
          <p:cNvPr id="32" name="AutoShape 6"/>
          <p:cNvSpPr>
            <a:spLocks noChangeArrowheads="1"/>
          </p:cNvSpPr>
          <p:nvPr/>
        </p:nvSpPr>
        <p:spPr bwMode="auto">
          <a:xfrm>
            <a:off x="7020273" y="3261257"/>
            <a:ext cx="1570431" cy="965448"/>
          </a:xfrm>
          <a:prstGeom prst="roundRect">
            <a:avLst>
              <a:gd name="adj" fmla="val 16667"/>
            </a:avLst>
          </a:prstGeom>
          <a:solidFill>
            <a:srgbClr val="47FFD1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ru-RU" altLang="ru-RU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2" charset="0"/>
                <a:cs typeface="Arial" charset="0"/>
              </a:rPr>
              <a:t>НЕТ</a:t>
            </a: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467544" y="3254845"/>
            <a:ext cx="1596959" cy="971860"/>
          </a:xfrm>
          <a:prstGeom prst="roundRect">
            <a:avLst>
              <a:gd name="adj" fmla="val 16667"/>
            </a:avLst>
          </a:prstGeom>
          <a:solidFill>
            <a:srgbClr val="47FFD1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ru-RU" altLang="ru-RU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2" charset="0"/>
                <a:cs typeface="Arial" charset="0"/>
              </a:rPr>
              <a:t>ДА</a:t>
            </a:r>
          </a:p>
        </p:txBody>
      </p:sp>
      <p:pic>
        <p:nvPicPr>
          <p:cNvPr id="10242" name="Picture 2" descr="Картинки по запросу трамплин  рисунок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3"/>
          <a:stretch/>
        </p:blipFill>
        <p:spPr bwMode="auto">
          <a:xfrm>
            <a:off x="2617301" y="1273113"/>
            <a:ext cx="3765383" cy="41755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77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4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55000">
              <a:schemeClr val="accent2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327" y="2077546"/>
            <a:ext cx="4813259" cy="2953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78563" y="980727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dirty="0" smtClean="0"/>
              <a:t>	</a:t>
            </a:r>
            <a:endParaRPr lang="ru-RU" sz="3200" b="1" dirty="0"/>
          </a:p>
        </p:txBody>
      </p:sp>
      <p:pic>
        <p:nvPicPr>
          <p:cNvPr id="1030" name="Picture 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06" y="5589329"/>
            <a:ext cx="24257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" y="5450424"/>
            <a:ext cx="256063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039" y="165119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6" charset="0"/>
                <a:cs typeface="Arial" charset="0"/>
              </a:rPr>
              <a:t>Какая организация занимается подготовкой и проведением олимпийских игр?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   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261705" y="5283155"/>
            <a:ext cx="4536504" cy="123982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еждународный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лимпийский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омитет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>
            <a:off x="7171589" y="2344177"/>
            <a:ext cx="1633779" cy="863600"/>
          </a:xfrm>
          <a:prstGeom prst="roundRect">
            <a:avLst>
              <a:gd name="adj" fmla="val 16667"/>
            </a:avLst>
          </a:prstGeom>
          <a:solidFill>
            <a:srgbClr val="47FFD1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ru-RU" altLang="ru-RU" sz="4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2" charset="0"/>
                <a:cs typeface="Arial" charset="0"/>
              </a:rPr>
              <a:t>УЕФА</a:t>
            </a:r>
          </a:p>
        </p:txBody>
      </p:sp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7197473" y="3995407"/>
            <a:ext cx="1692506" cy="863600"/>
          </a:xfrm>
          <a:prstGeom prst="roundRect">
            <a:avLst>
              <a:gd name="adj" fmla="val 16667"/>
            </a:avLst>
          </a:prstGeom>
          <a:solidFill>
            <a:srgbClr val="47FFD1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ru-RU" alt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2" charset="0"/>
                <a:cs typeface="Arial" charset="0"/>
              </a:rPr>
              <a:t>НХЛ</a:t>
            </a: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178559" y="2381231"/>
            <a:ext cx="1692506" cy="863600"/>
          </a:xfrm>
          <a:prstGeom prst="roundRect">
            <a:avLst>
              <a:gd name="adj" fmla="val 16667"/>
            </a:avLst>
          </a:prstGeom>
          <a:solidFill>
            <a:srgbClr val="47FFD1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ru-RU" alt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2" charset="0"/>
                <a:cs typeface="Arial" charset="0"/>
              </a:rPr>
              <a:t>НБА</a:t>
            </a:r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200481" y="3995407"/>
            <a:ext cx="1692506" cy="863600"/>
          </a:xfrm>
          <a:prstGeom prst="roundRect">
            <a:avLst>
              <a:gd name="adj" fmla="val 16667"/>
            </a:avLst>
          </a:prstGeom>
          <a:solidFill>
            <a:srgbClr val="47FFD1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ru-RU" alt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2" charset="0"/>
                <a:cs typeface="Arial" charset="0"/>
              </a:rPr>
              <a:t>МОК</a:t>
            </a:r>
          </a:p>
        </p:txBody>
      </p:sp>
    </p:spTree>
    <p:extLst>
      <p:ext uri="{BB962C8B-B14F-4D97-AF65-F5344CB8AC3E}">
        <p14:creationId xmlns:p14="http://schemas.microsoft.com/office/powerpoint/2010/main" val="66875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55000">
              <a:schemeClr val="accent2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8563" y="980727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dirty="0" smtClean="0"/>
              <a:t>	</a:t>
            </a:r>
            <a:endParaRPr lang="ru-RU" sz="3200" b="1" dirty="0"/>
          </a:p>
        </p:txBody>
      </p:sp>
      <p:pic>
        <p:nvPicPr>
          <p:cNvPr id="1030" name="Picture 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06" y="5589329"/>
            <a:ext cx="24257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" y="5450424"/>
            <a:ext cx="256063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9894" y="38056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>
                <a:latin typeface="Cambria" pitchFamily="16" charset="0"/>
                <a:cs typeface="Arial" charset="0"/>
              </a:rPr>
              <a:t>Кто автор слов олимпийского девиза? 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   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261705" y="5589328"/>
            <a:ext cx="4536504" cy="93365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ПРАВИЛЬНО!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>
            <a:off x="4676850" y="3799757"/>
            <a:ext cx="2011555" cy="1271886"/>
          </a:xfrm>
          <a:prstGeom prst="roundRect">
            <a:avLst>
              <a:gd name="adj" fmla="val 16667"/>
            </a:avLst>
          </a:prstGeom>
          <a:solidFill>
            <a:srgbClr val="47FFD1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defRPr/>
            </a:pPr>
            <a:endParaRPr lang="ru-RU" altLang="ru-RU" sz="30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2" charset="0"/>
              <a:cs typeface="Arial" charset="0"/>
            </a:endParaRPr>
          </a:p>
          <a:p>
            <a:pPr algn="ctr">
              <a:defRPr/>
            </a:pPr>
            <a:r>
              <a:rPr lang="ru-RU" altLang="ru-RU" sz="3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2" charset="0"/>
                <a:cs typeface="Arial" charset="0"/>
              </a:rPr>
              <a:t>Пьер </a:t>
            </a:r>
            <a:r>
              <a:rPr lang="ru-RU" altLang="ru-RU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2" charset="0"/>
                <a:cs typeface="Arial" charset="0"/>
              </a:rPr>
              <a:t>де Кубертен</a:t>
            </a:r>
          </a:p>
          <a:p>
            <a:pPr algn="ctr">
              <a:buClrTx/>
              <a:buFontTx/>
              <a:buNone/>
              <a:defRPr/>
            </a:pPr>
            <a:endParaRPr lang="ru-RU" altLang="ru-RU" sz="30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2" charset="0"/>
              <a:cs typeface="Arial" charset="0"/>
            </a:endParaRPr>
          </a:p>
        </p:txBody>
      </p:sp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6876256" y="3827889"/>
            <a:ext cx="2208373" cy="1271886"/>
          </a:xfrm>
          <a:prstGeom prst="roundRect">
            <a:avLst>
              <a:gd name="adj" fmla="val 16667"/>
            </a:avLst>
          </a:prstGeom>
          <a:solidFill>
            <a:srgbClr val="47FFD1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ru-RU" altLang="ru-RU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2" charset="0"/>
                <a:cs typeface="Arial" charset="0"/>
              </a:rPr>
              <a:t>Ян </a:t>
            </a:r>
            <a:r>
              <a:rPr lang="ru-RU" altLang="ru-RU" sz="3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2" charset="0"/>
                <a:cs typeface="Arial" charset="0"/>
              </a:rPr>
              <a:t>Амос</a:t>
            </a:r>
            <a:r>
              <a:rPr lang="ru-RU" altLang="ru-RU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2" charset="0"/>
                <a:cs typeface="Arial" charset="0"/>
              </a:rPr>
              <a:t> Коменский</a:t>
            </a: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2182842" y="3827889"/>
            <a:ext cx="2219753" cy="1278578"/>
          </a:xfrm>
          <a:prstGeom prst="roundRect">
            <a:avLst>
              <a:gd name="adj" fmla="val 16667"/>
            </a:avLst>
          </a:prstGeom>
          <a:solidFill>
            <a:srgbClr val="47FFD1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ru-RU" altLang="ru-RU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2" charset="0"/>
                <a:cs typeface="Arial" charset="0"/>
              </a:rPr>
              <a:t>Анри де </a:t>
            </a:r>
            <a:r>
              <a:rPr lang="ru-RU" altLang="ru-RU" sz="3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2" charset="0"/>
                <a:cs typeface="Arial" charset="0"/>
              </a:rPr>
              <a:t>Байе-Латур</a:t>
            </a:r>
            <a:endParaRPr lang="ru-RU" altLang="ru-RU" sz="3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2" charset="0"/>
              <a:cs typeface="Arial" charset="0"/>
            </a:endParaRPr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24032" y="3827889"/>
            <a:ext cx="1923247" cy="1278578"/>
          </a:xfrm>
          <a:prstGeom prst="roundRect">
            <a:avLst>
              <a:gd name="adj" fmla="val 16667"/>
            </a:avLst>
          </a:prstGeom>
          <a:solidFill>
            <a:srgbClr val="47FFD1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defRPr/>
            </a:pPr>
            <a:endParaRPr lang="ru-RU" altLang="ru-RU" sz="30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2" charset="0"/>
              <a:cs typeface="Arial" charset="0"/>
            </a:endParaRPr>
          </a:p>
          <a:p>
            <a:pPr algn="ctr">
              <a:defRPr/>
            </a:pPr>
            <a:endParaRPr lang="ru-RU" altLang="ru-RU" sz="30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2" charset="0"/>
              <a:cs typeface="Arial" charset="0"/>
            </a:endParaRPr>
          </a:p>
          <a:p>
            <a:pPr algn="ctr">
              <a:defRPr/>
            </a:pPr>
            <a:r>
              <a:rPr lang="ru-RU" altLang="ru-RU" sz="3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2" charset="0"/>
                <a:cs typeface="Arial" charset="0"/>
              </a:rPr>
              <a:t>Анри </a:t>
            </a:r>
            <a:r>
              <a:rPr lang="ru-RU" altLang="ru-RU" sz="3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2" charset="0"/>
                <a:cs typeface="Arial" charset="0"/>
              </a:rPr>
              <a:t>Дидон</a:t>
            </a:r>
            <a:endParaRPr lang="ru-RU" altLang="ru-RU" sz="3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2" charset="0"/>
              <a:cs typeface="Arial" charset="0"/>
            </a:endParaRPr>
          </a:p>
          <a:p>
            <a:pPr algn="ctr">
              <a:defRPr/>
            </a:pPr>
            <a:endParaRPr lang="ru-RU" altLang="ru-RU" sz="3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2" charset="0"/>
              <a:cs typeface="Arial" charset="0"/>
            </a:endParaRPr>
          </a:p>
          <a:p>
            <a:pPr algn="ctr">
              <a:buClrTx/>
              <a:buFontTx/>
              <a:buNone/>
              <a:defRPr/>
            </a:pPr>
            <a:endParaRPr lang="ru-RU" altLang="ru-RU" sz="3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2" charset="0"/>
              <a:cs typeface="Arial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394" y="1565502"/>
            <a:ext cx="6461125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59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55000">
              <a:schemeClr val="accent2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8563" y="980727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dirty="0" smtClean="0"/>
              <a:t>	</a:t>
            </a:r>
            <a:endParaRPr lang="ru-RU" sz="3200" b="1" dirty="0"/>
          </a:p>
        </p:txBody>
      </p:sp>
      <p:pic>
        <p:nvPicPr>
          <p:cNvPr id="1030" name="Picture 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06" y="5589329"/>
            <a:ext cx="24257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7591"/>
            <a:ext cx="256063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26" y="21947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ru-RU" altLang="ru-RU" sz="3600" b="1" dirty="0">
                <a:latin typeface="Cambria" pitchFamily="16" charset="0"/>
                <a:cs typeface="Arial" charset="0"/>
              </a:rPr>
              <a:t>К циклическим видам спорта относятся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   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264316" y="5814550"/>
            <a:ext cx="4536504" cy="7264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ПРАВИЛЬНО!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439566" y="1454479"/>
            <a:ext cx="3132647" cy="1737536"/>
            <a:chOff x="285750" y="1165558"/>
            <a:chExt cx="3929063" cy="2288842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63" y="1165558"/>
              <a:ext cx="3429000" cy="22888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1" name="AutoShape 8"/>
            <p:cNvSpPr>
              <a:spLocks noChangeArrowheads="1"/>
            </p:cNvSpPr>
            <p:nvPr/>
          </p:nvSpPr>
          <p:spPr bwMode="auto">
            <a:xfrm>
              <a:off x="285750" y="2928938"/>
              <a:ext cx="3929063" cy="525461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25560" cap="sq">
              <a:solidFill>
                <a:srgbClr val="FFFF00"/>
              </a:solidFill>
              <a:miter lim="800000"/>
              <a:headEnd/>
              <a:tailEnd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outerShdw dist="35921" dir="2700000" algn="ctr" rotWithShape="0">
                <a:srgbClr val="808080"/>
              </a:outerShdw>
            </a:effectLst>
          </p:spPr>
          <p:txBody>
            <a:bodyPr lIns="90000" tIns="46800" rIns="90000" bIns="468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altLang="ru-RU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2" charset="0"/>
                  <a:cs typeface="Arial" charset="0"/>
                </a:rPr>
                <a:t>Борьба, бокс, фехтование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10933" y="3588089"/>
            <a:ext cx="3532956" cy="1924088"/>
            <a:chOff x="5143500" y="1501534"/>
            <a:chExt cx="3786188" cy="2108939"/>
          </a:xfrm>
        </p:grpSpPr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3562" y="1501534"/>
              <a:ext cx="2949882" cy="20168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4" name="AutoShape 7"/>
            <p:cNvSpPr>
              <a:spLocks noChangeArrowheads="1"/>
            </p:cNvSpPr>
            <p:nvPr/>
          </p:nvSpPr>
          <p:spPr bwMode="auto">
            <a:xfrm>
              <a:off x="5143500" y="3123185"/>
              <a:ext cx="3786188" cy="487288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25560" cap="sq">
              <a:solidFill>
                <a:srgbClr val="FFFF00"/>
              </a:solidFill>
              <a:miter lim="800000"/>
              <a:headEnd/>
              <a:tailEnd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outerShdw dist="35921" dir="2700000" algn="ctr" rotWithShape="0">
                <a:srgbClr val="808080"/>
              </a:outerShdw>
            </a:effectLst>
          </p:spPr>
          <p:txBody>
            <a:bodyPr lIns="90000" tIns="46800" rIns="90000" bIns="468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altLang="ru-RU" sz="2400" b="1" dirty="0">
                  <a:solidFill>
                    <a:srgbClr val="000000"/>
                  </a:solidFill>
                  <a:latin typeface="Calibri" pitchFamily="32" charset="0"/>
                  <a:cs typeface="Arial" charset="0"/>
                </a:rPr>
                <a:t> </a:t>
              </a:r>
              <a:r>
                <a:rPr lang="ru-RU" altLang="ru-RU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2" charset="0"/>
                  <a:cs typeface="Arial" charset="0"/>
                </a:rPr>
                <a:t>Баскетбол, волейбол, футбол 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5392973" y="3634771"/>
            <a:ext cx="3546910" cy="1877408"/>
            <a:chOff x="357189" y="3929062"/>
            <a:chExt cx="3793533" cy="2276299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19"/>
            <a:stretch/>
          </p:blipFill>
          <p:spPr bwMode="auto">
            <a:xfrm>
              <a:off x="785813" y="3929062"/>
              <a:ext cx="2890455" cy="22762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7" name="AutoShape 9"/>
            <p:cNvSpPr>
              <a:spLocks noChangeArrowheads="1"/>
            </p:cNvSpPr>
            <p:nvPr/>
          </p:nvSpPr>
          <p:spPr bwMode="auto">
            <a:xfrm>
              <a:off x="357189" y="5578614"/>
              <a:ext cx="3793533" cy="551871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25560" cap="sq">
              <a:solidFill>
                <a:srgbClr val="FFFF00"/>
              </a:solidFill>
              <a:miter lim="800000"/>
              <a:headEnd/>
              <a:tailEnd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outerShdw dist="35921" dir="2700000" algn="ctr" rotWithShape="0">
                <a:srgbClr val="808080"/>
              </a:outerShdw>
            </a:effectLst>
          </p:spPr>
          <p:txBody>
            <a:bodyPr lIns="90000" tIns="46800" rIns="90000" bIns="468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altLang="ru-RU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2" charset="0"/>
                  <a:cs typeface="Arial" charset="0"/>
                </a:rPr>
                <a:t>Б</a:t>
              </a:r>
              <a:r>
                <a:rPr lang="ru-RU" altLang="ru-RU" sz="20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2" charset="0"/>
                  <a:cs typeface="Arial" charset="0"/>
                </a:rPr>
                <a:t>ег</a:t>
              </a:r>
              <a:r>
                <a:rPr lang="ru-RU" altLang="ru-RU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2" charset="0"/>
                  <a:cs typeface="Arial" charset="0"/>
                </a:rPr>
                <a:t>, лыжные гонки, плаванье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5203484" y="1373067"/>
            <a:ext cx="3616988" cy="1818950"/>
            <a:chOff x="5143500" y="4385553"/>
            <a:chExt cx="3616988" cy="1818950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31"/>
            <a:stretch/>
          </p:blipFill>
          <p:spPr bwMode="auto">
            <a:xfrm>
              <a:off x="5715000" y="4385553"/>
              <a:ext cx="2782888" cy="14723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0" name="AutoShape 10"/>
            <p:cNvSpPr>
              <a:spLocks noChangeArrowheads="1"/>
            </p:cNvSpPr>
            <p:nvPr/>
          </p:nvSpPr>
          <p:spPr bwMode="auto">
            <a:xfrm>
              <a:off x="5143500" y="5786439"/>
              <a:ext cx="3616988" cy="418064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25560" cap="sq">
              <a:solidFill>
                <a:srgbClr val="FFFF00"/>
              </a:solidFill>
              <a:miter lim="800000"/>
              <a:headEnd/>
              <a:tailEnd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outerShdw dist="35921" dir="2700000" algn="ctr" rotWithShape="0">
                <a:srgbClr val="808080"/>
              </a:outerShdw>
            </a:effectLst>
          </p:spPr>
          <p:txBody>
            <a:bodyPr lIns="90000" tIns="46800" rIns="90000" bIns="468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altLang="ru-RU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2" charset="0"/>
                  <a:cs typeface="Arial" charset="0"/>
                </a:rPr>
                <a:t>Метание мяча, диска, молота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946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7C80"/>
            </a:gs>
            <a:gs pos="34000">
              <a:srgbClr val="B5FDBE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8563" y="980727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dirty="0" smtClean="0"/>
              <a:t>	</a:t>
            </a:r>
            <a:endParaRPr lang="ru-RU" sz="3200" b="1" dirty="0"/>
          </a:p>
        </p:txBody>
      </p:sp>
      <p:pic>
        <p:nvPicPr>
          <p:cNvPr id="1031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4" y="5623459"/>
            <a:ext cx="256063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7671" y="260648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Cambria" pitchFamily="16" charset="0"/>
                <a:cs typeface="Arial" charset="0"/>
              </a:rPr>
              <a:t>Включены ли соревнования по шахматам </a:t>
            </a:r>
          </a:p>
          <a:p>
            <a:pPr algn="ctr"/>
            <a:r>
              <a:rPr lang="ru-RU" sz="3200" b="1" dirty="0">
                <a:latin typeface="Cambria" pitchFamily="16" charset="0"/>
                <a:cs typeface="Arial" charset="0"/>
              </a:rPr>
              <a:t>в Олимпийские игры?</a:t>
            </a:r>
          </a:p>
          <a:p>
            <a:endParaRPr lang="ru-RU" sz="3200" b="1" dirty="0">
              <a:latin typeface="Cambria Math" pitchFamily="18" charset="0"/>
              <a:ea typeface="Cambria Math" pitchFamily="18" charset="0"/>
            </a:endParaRPr>
          </a:p>
          <a:p>
            <a:endParaRPr lang="ru-RU" dirty="0"/>
          </a:p>
          <a:p>
            <a:r>
              <a:rPr lang="ru-RU" dirty="0"/>
              <a:t>    </a:t>
            </a:r>
          </a:p>
        </p:txBody>
      </p:sp>
      <p:sp>
        <p:nvSpPr>
          <p:cNvPr id="6" name="AutoShape 2" descr="Картинки по запросу пожар в квартире рису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610843" y="4372856"/>
            <a:ext cx="2387656" cy="975583"/>
          </a:xfrm>
          <a:prstGeom prst="roundRect">
            <a:avLst/>
          </a:prstGeom>
          <a:solidFill>
            <a:srgbClr val="12E426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НЕТ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42065" y="4392554"/>
            <a:ext cx="2387656" cy="975583"/>
          </a:xfrm>
          <a:prstGeom prst="roundRect">
            <a:avLst/>
          </a:prstGeom>
          <a:solidFill>
            <a:srgbClr val="12E426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ДА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516994" y="5413678"/>
            <a:ext cx="4110011" cy="1268356"/>
          </a:xfrm>
          <a:prstGeom prst="ellipse">
            <a:avLst/>
          </a:prstGeom>
          <a:solidFill>
            <a:srgbClr val="CCFF33"/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ПРАВИЛЬНО!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580" y="1700808"/>
            <a:ext cx="5358840" cy="253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39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46000">
              <a:schemeClr val="accent6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1274" y="1695281"/>
            <a:ext cx="574926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ambria Math" pitchFamily="18" charset="0"/>
                <a:ea typeface="Cambria Math" pitchFamily="18" charset="0"/>
              </a:rPr>
              <a:t>Фруктовый </a:t>
            </a:r>
            <a:r>
              <a:rPr lang="ru-RU" sz="3200" b="1" dirty="0" smtClean="0">
                <a:latin typeface="Cambria Math" pitchFamily="18" charset="0"/>
                <a:ea typeface="Cambria Math" pitchFamily="18" charset="0"/>
              </a:rPr>
              <a:t> он  и  сливочный</a:t>
            </a:r>
            <a:r>
              <a:rPr lang="ru-RU" sz="3200" b="1" dirty="0">
                <a:latin typeface="Cambria Math" pitchFamily="18" charset="0"/>
                <a:ea typeface="Cambria Math" pitchFamily="18" charset="0"/>
              </a:rPr>
              <a:t>, </a:t>
            </a:r>
            <a:br>
              <a:rPr lang="ru-RU" sz="3200" b="1" dirty="0">
                <a:latin typeface="Cambria Math" pitchFamily="18" charset="0"/>
                <a:ea typeface="Cambria Math" pitchFamily="18" charset="0"/>
              </a:rPr>
            </a:br>
            <a:r>
              <a:rPr lang="ru-RU" sz="3200" b="1" dirty="0">
                <a:latin typeface="Cambria Math" pitchFamily="18" charset="0"/>
                <a:ea typeface="Cambria Math" pitchFamily="18" charset="0"/>
              </a:rPr>
              <a:t>На </a:t>
            </a:r>
            <a:r>
              <a:rPr lang="ru-RU" sz="3200" b="1" dirty="0" smtClean="0">
                <a:latin typeface="Cambria Math" pitchFamily="18" charset="0"/>
                <a:ea typeface="Cambria Math" pitchFamily="18" charset="0"/>
              </a:rPr>
              <a:t> свете  всех  вкусней</a:t>
            </a:r>
            <a:r>
              <a:rPr lang="ru-RU" sz="3200" b="1" dirty="0">
                <a:latin typeface="Cambria Math" pitchFamily="18" charset="0"/>
                <a:ea typeface="Cambria Math" pitchFamily="18" charset="0"/>
              </a:rPr>
              <a:t>! </a:t>
            </a:r>
            <a:br>
              <a:rPr lang="ru-RU" sz="3200" b="1" dirty="0">
                <a:latin typeface="Cambria Math" pitchFamily="18" charset="0"/>
                <a:ea typeface="Cambria Math" pitchFamily="18" charset="0"/>
              </a:rPr>
            </a:br>
            <a:r>
              <a:rPr lang="ru-RU" sz="3200" b="1" dirty="0">
                <a:latin typeface="Cambria Math" pitchFamily="18" charset="0"/>
                <a:ea typeface="Cambria Math" pitchFamily="18" charset="0"/>
              </a:rPr>
              <a:t>Он </a:t>
            </a:r>
            <a:r>
              <a:rPr lang="ru-RU" sz="3200" b="1" dirty="0" smtClean="0">
                <a:latin typeface="Cambria Math" pitchFamily="18" charset="0"/>
                <a:ea typeface="Cambria Math" pitchFamily="18" charset="0"/>
              </a:rPr>
              <a:t> в  пластиковых  баночках </a:t>
            </a:r>
            <a:r>
              <a:rPr lang="ru-RU" sz="3200" b="1" dirty="0">
                <a:latin typeface="Cambria Math" pitchFamily="18" charset="0"/>
                <a:ea typeface="Cambria Math" pitchFamily="18" charset="0"/>
              </a:rPr>
              <a:t/>
            </a:r>
            <a:br>
              <a:rPr lang="ru-RU" sz="3200" b="1" dirty="0">
                <a:latin typeface="Cambria Math" pitchFamily="18" charset="0"/>
                <a:ea typeface="Cambria Math" pitchFamily="18" charset="0"/>
              </a:rPr>
            </a:br>
            <a:r>
              <a:rPr lang="ru-RU" sz="3200" b="1" dirty="0">
                <a:latin typeface="Cambria Math" pitchFamily="18" charset="0"/>
                <a:ea typeface="Cambria Math" pitchFamily="18" charset="0"/>
              </a:rPr>
              <a:t>Для </a:t>
            </a:r>
            <a:r>
              <a:rPr lang="ru-RU" sz="3200" b="1" dirty="0" smtClean="0">
                <a:latin typeface="Cambria Math" pitchFamily="18" charset="0"/>
                <a:ea typeface="Cambria Math" pitchFamily="18" charset="0"/>
              </a:rPr>
              <a:t> взрослых  </a:t>
            </a:r>
            <a:r>
              <a:rPr lang="ru-RU" sz="3200" b="1" dirty="0">
                <a:latin typeface="Cambria Math" pitchFamily="18" charset="0"/>
                <a:ea typeface="Cambria Math" pitchFamily="18" charset="0"/>
              </a:rPr>
              <a:t>и </a:t>
            </a:r>
            <a:r>
              <a:rPr lang="ru-RU" sz="3200" b="1" dirty="0" smtClean="0">
                <a:latin typeface="Cambria Math" pitchFamily="18" charset="0"/>
                <a:ea typeface="Cambria Math" pitchFamily="18" charset="0"/>
              </a:rPr>
              <a:t> детей</a:t>
            </a:r>
            <a:r>
              <a:rPr lang="ru-RU" sz="3200" b="1" dirty="0">
                <a:latin typeface="Cambria Math" pitchFamily="18" charset="0"/>
                <a:ea typeface="Cambria Math" pitchFamily="18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072" y="215642"/>
            <a:ext cx="79716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Отгадай </a:t>
            </a:r>
            <a:r>
              <a:rPr lang="ru-RU" sz="28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загадку, </a:t>
            </a:r>
            <a:r>
              <a:rPr lang="ru-RU" sz="2800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чтобы узнать правильный </a:t>
            </a:r>
            <a:endParaRPr lang="ru-RU" sz="2800" b="1" cap="all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 </a:t>
            </a:r>
            <a:r>
              <a:rPr lang="ru-RU" sz="2800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нажми на знак </a:t>
            </a:r>
            <a:r>
              <a:rPr lang="ru-RU" sz="28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вопроса</a:t>
            </a:r>
            <a:endParaRPr lang="ru-RU" sz="2800" b="1" cap="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987" y="807808"/>
            <a:ext cx="192405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997509"/>
            <a:ext cx="2063253" cy="254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378" y="5589329"/>
            <a:ext cx="24257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55" y="5623459"/>
            <a:ext cx="256063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44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46000">
              <a:schemeClr val="accent6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5003" y="1670374"/>
            <a:ext cx="395813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ambria Math" pitchFamily="18" charset="0"/>
                <a:ea typeface="Cambria Math" pitchFamily="18" charset="0"/>
              </a:rPr>
              <a:t>На </a:t>
            </a:r>
            <a:r>
              <a:rPr lang="ru-RU" sz="3200" b="1" dirty="0" smtClean="0">
                <a:latin typeface="Cambria Math" pitchFamily="18" charset="0"/>
                <a:ea typeface="Cambria Math" pitchFamily="18" charset="0"/>
              </a:rPr>
              <a:t> зелёном  шнуре</a:t>
            </a:r>
            <a:r>
              <a:rPr lang="ru-RU" sz="3200" b="1" dirty="0">
                <a:latin typeface="Cambria Math" pitchFamily="18" charset="0"/>
                <a:ea typeface="Cambria Math" pitchFamily="18" charset="0"/>
              </a:rPr>
              <a:t/>
            </a:r>
            <a:br>
              <a:rPr lang="ru-RU" sz="3200" b="1" dirty="0">
                <a:latin typeface="Cambria Math" pitchFamily="18" charset="0"/>
                <a:ea typeface="Cambria Math" pitchFamily="18" charset="0"/>
              </a:rPr>
            </a:br>
            <a:r>
              <a:rPr lang="ru-RU" sz="3200" b="1" dirty="0">
                <a:latin typeface="Cambria Math" pitchFamily="18" charset="0"/>
                <a:ea typeface="Cambria Math" pitchFamily="18" charset="0"/>
              </a:rPr>
              <a:t>Среди </a:t>
            </a:r>
            <a:r>
              <a:rPr lang="ru-RU" sz="3200" b="1" dirty="0" smtClean="0">
                <a:latin typeface="Cambria Math" pitchFamily="18" charset="0"/>
                <a:ea typeface="Cambria Math" pitchFamily="18" charset="0"/>
              </a:rPr>
              <a:t> летней  жары</a:t>
            </a:r>
            <a:r>
              <a:rPr lang="ru-RU" sz="3200" b="1" dirty="0">
                <a:latin typeface="Cambria Math" pitchFamily="18" charset="0"/>
                <a:ea typeface="Cambria Math" pitchFamily="18" charset="0"/>
              </a:rPr>
              <a:t/>
            </a:r>
            <a:br>
              <a:rPr lang="ru-RU" sz="3200" b="1" dirty="0">
                <a:latin typeface="Cambria Math" pitchFamily="18" charset="0"/>
                <a:ea typeface="Cambria Math" pitchFamily="18" charset="0"/>
              </a:rPr>
            </a:br>
            <a:r>
              <a:rPr lang="ru-RU" sz="3200" b="1" dirty="0">
                <a:latin typeface="Cambria Math" pitchFamily="18" charset="0"/>
                <a:ea typeface="Cambria Math" pitchFamily="18" charset="0"/>
              </a:rPr>
              <a:t>В </a:t>
            </a:r>
            <a:r>
              <a:rPr lang="ru-RU" sz="3200" b="1" dirty="0" smtClean="0">
                <a:latin typeface="Cambria Math" pitchFamily="18" charset="0"/>
                <a:ea typeface="Cambria Math" pitchFamily="18" charset="0"/>
              </a:rPr>
              <a:t> золотой  кожуре</a:t>
            </a:r>
            <a:r>
              <a:rPr lang="ru-RU" sz="3200" b="1" dirty="0">
                <a:latin typeface="Cambria Math" pitchFamily="18" charset="0"/>
                <a:ea typeface="Cambria Math" pitchFamily="18" charset="0"/>
              </a:rPr>
              <a:t/>
            </a:r>
            <a:br>
              <a:rPr lang="ru-RU" sz="3200" b="1" dirty="0">
                <a:latin typeface="Cambria Math" pitchFamily="18" charset="0"/>
                <a:ea typeface="Cambria Math" pitchFamily="18" charset="0"/>
              </a:rPr>
            </a:br>
            <a:r>
              <a:rPr lang="ru-RU" sz="3200" b="1" dirty="0" smtClean="0">
                <a:latin typeface="Cambria Math" pitchFamily="18" charset="0"/>
                <a:ea typeface="Cambria Math" pitchFamily="18" charset="0"/>
              </a:rPr>
              <a:t>Подрастают  </a:t>
            </a:r>
            <a:r>
              <a:rPr lang="ru-RU" sz="3200" b="1" dirty="0">
                <a:latin typeface="Cambria Math" pitchFamily="18" charset="0"/>
                <a:ea typeface="Cambria Math" pitchFamily="18" charset="0"/>
              </a:rPr>
              <a:t>шары.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2973" y="215641"/>
            <a:ext cx="79716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Отгадай загадку, чтобы узнать правильный </a:t>
            </a:r>
          </a:p>
          <a:p>
            <a:pPr algn="ctr"/>
            <a:r>
              <a:rPr lang="ru-RU" sz="2800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 нажми на знак вопроса.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987" y="807808"/>
            <a:ext cx="192405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378" y="5589329"/>
            <a:ext cx="24257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50424"/>
            <a:ext cx="256063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" b="98706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3967155"/>
            <a:ext cx="2848945" cy="256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00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46000">
              <a:schemeClr val="accent6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3600" y="1700806"/>
            <a:ext cx="602158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Cambria Math" pitchFamily="18" charset="0"/>
                <a:ea typeface="Cambria Math" pitchFamily="18" charset="0"/>
              </a:rPr>
              <a:t>За  кудрявый  хохолок</a:t>
            </a:r>
            <a:r>
              <a:rPr lang="ru-RU" sz="3200" b="1" dirty="0">
                <a:latin typeface="Cambria Math" pitchFamily="18" charset="0"/>
                <a:ea typeface="Cambria Math" pitchFamily="18" charset="0"/>
              </a:rPr>
              <a:t/>
            </a:r>
            <a:br>
              <a:rPr lang="ru-RU" sz="3200" b="1" dirty="0">
                <a:latin typeface="Cambria Math" pitchFamily="18" charset="0"/>
                <a:ea typeface="Cambria Math" pitchFamily="18" charset="0"/>
              </a:rPr>
            </a:br>
            <a:r>
              <a:rPr lang="ru-RU" sz="3200" b="1" dirty="0">
                <a:latin typeface="Cambria Math" pitchFamily="18" charset="0"/>
                <a:ea typeface="Cambria Math" pitchFamily="18" charset="0"/>
              </a:rPr>
              <a:t>Лису </a:t>
            </a:r>
            <a:r>
              <a:rPr lang="ru-RU" sz="3200" b="1" dirty="0" smtClean="0">
                <a:latin typeface="Cambria Math" pitchFamily="18" charset="0"/>
                <a:ea typeface="Cambria Math" pitchFamily="18" charset="0"/>
              </a:rPr>
              <a:t> из  норки  поволок</a:t>
            </a:r>
            <a:r>
              <a:rPr lang="ru-RU" sz="3200" b="1" dirty="0">
                <a:latin typeface="Cambria Math" pitchFamily="18" charset="0"/>
                <a:ea typeface="Cambria Math" pitchFamily="18" charset="0"/>
              </a:rPr>
              <a:t>.</a:t>
            </a:r>
            <a:br>
              <a:rPr lang="ru-RU" sz="3200" b="1" dirty="0">
                <a:latin typeface="Cambria Math" pitchFamily="18" charset="0"/>
                <a:ea typeface="Cambria Math" pitchFamily="18" charset="0"/>
              </a:rPr>
            </a:br>
            <a:r>
              <a:rPr lang="ru-RU" sz="3200" b="1" dirty="0">
                <a:latin typeface="Cambria Math" pitchFamily="18" charset="0"/>
                <a:ea typeface="Cambria Math" pitchFamily="18" charset="0"/>
              </a:rPr>
              <a:t>На </a:t>
            </a:r>
            <a:r>
              <a:rPr lang="ru-RU" sz="3200" b="1" dirty="0" smtClean="0">
                <a:latin typeface="Cambria Math" pitchFamily="18" charset="0"/>
                <a:ea typeface="Cambria Math" pitchFamily="18" charset="0"/>
              </a:rPr>
              <a:t> ощупь  —  </a:t>
            </a:r>
            <a:r>
              <a:rPr lang="ru-RU" sz="3200" b="1" dirty="0">
                <a:latin typeface="Cambria Math" pitchFamily="18" charset="0"/>
                <a:ea typeface="Cambria Math" pitchFamily="18" charset="0"/>
              </a:rPr>
              <a:t>очень </a:t>
            </a:r>
            <a:r>
              <a:rPr lang="ru-RU" sz="3200" b="1" dirty="0" smtClean="0">
                <a:latin typeface="Cambria Math" pitchFamily="18" charset="0"/>
                <a:ea typeface="Cambria Math" pitchFamily="18" charset="0"/>
              </a:rPr>
              <a:t> гладкая</a:t>
            </a:r>
            <a:r>
              <a:rPr lang="ru-RU" sz="3200" b="1" dirty="0">
                <a:latin typeface="Cambria Math" pitchFamily="18" charset="0"/>
                <a:ea typeface="Cambria Math" pitchFamily="18" charset="0"/>
              </a:rPr>
              <a:t>,</a:t>
            </a:r>
            <a:br>
              <a:rPr lang="ru-RU" sz="3200" b="1" dirty="0">
                <a:latin typeface="Cambria Math" pitchFamily="18" charset="0"/>
                <a:ea typeface="Cambria Math" pitchFamily="18" charset="0"/>
              </a:rPr>
            </a:br>
            <a:r>
              <a:rPr lang="ru-RU" sz="3200" b="1" dirty="0">
                <a:latin typeface="Cambria Math" pitchFamily="18" charset="0"/>
                <a:ea typeface="Cambria Math" pitchFamily="18" charset="0"/>
              </a:rPr>
              <a:t>На </a:t>
            </a:r>
            <a:r>
              <a:rPr lang="ru-RU" sz="3200" b="1" dirty="0" smtClean="0">
                <a:latin typeface="Cambria Math" pitchFamily="18" charset="0"/>
                <a:ea typeface="Cambria Math" pitchFamily="18" charset="0"/>
              </a:rPr>
              <a:t> вкус  —  как  сахар  сладкая</a:t>
            </a:r>
            <a:r>
              <a:rPr lang="ru-RU" sz="3200" b="1" dirty="0">
                <a:latin typeface="Cambria Math" pitchFamily="18" charset="0"/>
                <a:ea typeface="Cambria Math" pitchFamily="18" charset="0"/>
              </a:rPr>
              <a:t>!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072" y="215642"/>
            <a:ext cx="79716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Отгадай загадку, чтобы узнать правильный </a:t>
            </a:r>
          </a:p>
          <a:p>
            <a:pPr algn="ctr"/>
            <a:r>
              <a:rPr lang="ru-RU" sz="2800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 нажми на знак вопроса.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987" y="807808"/>
            <a:ext cx="192405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378" y="5589329"/>
            <a:ext cx="24257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50424"/>
            <a:ext cx="256063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Résultat de recherche d'images pour &quot;морковь  рисунок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5559">
            <a:off x="3203138" y="3094966"/>
            <a:ext cx="3722165" cy="438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26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36000">
              <a:schemeClr val="accent6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8563" y="980727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dirty="0" smtClean="0"/>
              <a:t>	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84628" y="215642"/>
            <a:ext cx="6393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ВИКТОРИНА «ВИТАМИННАЯ СЕМЕЙКА»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5684804"/>
            <a:ext cx="24257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50424"/>
            <a:ext cx="256063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4054" y="1124744"/>
            <a:ext cx="77768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ambria Math" pitchFamily="18" charset="0"/>
                <a:ea typeface="Cambria Math" pitchFamily="18" charset="0"/>
              </a:rPr>
              <a:t>Какой </a:t>
            </a:r>
            <a:r>
              <a:rPr lang="ru-RU" sz="3200" b="1" dirty="0" smtClean="0">
                <a:latin typeface="Cambria Math" pitchFamily="18" charset="0"/>
                <a:ea typeface="Cambria Math" pitchFamily="18" charset="0"/>
              </a:rPr>
              <a:t> витамин  получает  человек</a:t>
            </a:r>
            <a:r>
              <a:rPr lang="ru-RU" sz="3200" b="1" dirty="0">
                <a:latin typeface="Cambria Math" pitchFamily="18" charset="0"/>
                <a:ea typeface="Cambria Math" pitchFamily="18" charset="0"/>
              </a:rPr>
              <a:t>, </a:t>
            </a:r>
            <a:r>
              <a:rPr lang="ru-RU" sz="3200" b="1" dirty="0" smtClean="0">
                <a:latin typeface="Cambria Math" pitchFamily="18" charset="0"/>
                <a:ea typeface="Cambria Math" pitchFamily="18" charset="0"/>
              </a:rPr>
              <a:t>                        </a:t>
            </a:r>
            <a:endParaRPr lang="ru-RU" sz="3200" b="1" dirty="0">
              <a:latin typeface="Cambria Math" pitchFamily="18" charset="0"/>
              <a:ea typeface="Cambria Math" pitchFamily="18" charset="0"/>
            </a:endParaRPr>
          </a:p>
          <a:p>
            <a:r>
              <a:rPr lang="ru-RU" sz="3200" b="1" dirty="0" smtClean="0">
                <a:latin typeface="Cambria Math" pitchFamily="18" charset="0"/>
                <a:ea typeface="Cambria Math" pitchFamily="18" charset="0"/>
              </a:rPr>
              <a:t>                                     загорая  </a:t>
            </a:r>
            <a:r>
              <a:rPr lang="ru-RU" sz="3200" b="1" dirty="0">
                <a:latin typeface="Cambria Math" pitchFamily="18" charset="0"/>
                <a:ea typeface="Cambria Math" pitchFamily="18" charset="0"/>
              </a:rPr>
              <a:t>на </a:t>
            </a:r>
            <a:r>
              <a:rPr lang="ru-RU" sz="3200" b="1" dirty="0" smtClean="0">
                <a:latin typeface="Cambria Math" pitchFamily="18" charset="0"/>
                <a:ea typeface="Cambria Math" pitchFamily="18" charset="0"/>
              </a:rPr>
              <a:t> солнышке?</a:t>
            </a:r>
            <a:endParaRPr lang="ru-RU" sz="3200" b="1" dirty="0">
              <a:latin typeface="Cambria Math" pitchFamily="18" charset="0"/>
              <a:ea typeface="Cambria Math" pitchFamily="18" charset="0"/>
            </a:endParaRPr>
          </a:p>
          <a:p>
            <a:endParaRPr lang="ru-RU" dirty="0"/>
          </a:p>
          <a:p>
            <a:r>
              <a:rPr lang="ru-RU" dirty="0"/>
              <a:t>    </a:t>
            </a:r>
          </a:p>
        </p:txBody>
      </p:sp>
      <p:sp>
        <p:nvSpPr>
          <p:cNvPr id="5" name="Шестиугольник 4"/>
          <p:cNvSpPr/>
          <p:nvPr/>
        </p:nvSpPr>
        <p:spPr>
          <a:xfrm>
            <a:off x="755576" y="3068960"/>
            <a:ext cx="1584176" cy="1476742"/>
          </a:xfrm>
          <a:prstGeom prst="hexagon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rgbClr val="002060"/>
                </a:solidFill>
              </a:rPr>
              <a:t>А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витамин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Шестиугольник 8"/>
          <p:cNvSpPr/>
          <p:nvPr/>
        </p:nvSpPr>
        <p:spPr>
          <a:xfrm>
            <a:off x="3640398" y="3068960"/>
            <a:ext cx="1584176" cy="1476742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rgbClr val="002060"/>
                </a:solidFill>
              </a:rPr>
              <a:t>С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витамин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6293549" y="3068960"/>
            <a:ext cx="1584176" cy="1476742"/>
          </a:xfrm>
          <a:prstGeom prst="hexagon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rgbClr val="002060"/>
                </a:solidFill>
              </a:rPr>
              <a:t>Д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витамин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>
            <a:off x="2700956" y="5379739"/>
            <a:ext cx="3960440" cy="1231982"/>
          </a:xfrm>
          <a:prstGeom prst="wedgeEllipseCallout">
            <a:avLst/>
          </a:prstGeom>
          <a:gradFill flip="none" rotWithShape="1">
            <a:gsLst>
              <a:gs pos="0">
                <a:srgbClr val="17BBF5">
                  <a:tint val="66000"/>
                  <a:satMod val="160000"/>
                </a:srgbClr>
              </a:gs>
              <a:gs pos="50000">
                <a:srgbClr val="17BBF5">
                  <a:tint val="44500"/>
                  <a:satMod val="160000"/>
                </a:srgbClr>
              </a:gs>
              <a:gs pos="100000">
                <a:srgbClr val="17BBF5">
                  <a:tint val="23500"/>
                  <a:satMod val="160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ПРАВИЛЬНО!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289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46000">
              <a:schemeClr val="accent6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8563" y="980727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dirty="0" smtClean="0"/>
              <a:t>	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84628" y="215642"/>
            <a:ext cx="6393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ВИКТОРИНА «ВИТАМИННАЯ СЕМЕЙКА»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378" y="5589329"/>
            <a:ext cx="24257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50424"/>
            <a:ext cx="256063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452" y="1067272"/>
            <a:ext cx="82044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ambria Math" pitchFamily="18" charset="0"/>
                <a:ea typeface="Cambria Math" pitchFamily="18" charset="0"/>
              </a:rPr>
              <a:t>Основной источник витаминов – это…</a:t>
            </a:r>
          </a:p>
          <a:p>
            <a:endParaRPr lang="ru-RU" sz="3200" b="1" dirty="0">
              <a:latin typeface="Cambria Math" pitchFamily="18" charset="0"/>
              <a:ea typeface="Cambria Math" pitchFamily="18" charset="0"/>
            </a:endParaRPr>
          </a:p>
          <a:p>
            <a:endParaRPr lang="ru-RU" dirty="0"/>
          </a:p>
          <a:p>
            <a:r>
              <a:rPr lang="ru-RU" dirty="0"/>
              <a:t>    </a:t>
            </a:r>
          </a:p>
        </p:txBody>
      </p:sp>
      <p:sp>
        <p:nvSpPr>
          <p:cNvPr id="11" name="Овальная выноска 10"/>
          <p:cNvSpPr/>
          <p:nvPr/>
        </p:nvSpPr>
        <p:spPr>
          <a:xfrm>
            <a:off x="2569437" y="5362001"/>
            <a:ext cx="3960440" cy="1231982"/>
          </a:xfrm>
          <a:prstGeom prst="wedgeEllipseCallout">
            <a:avLst/>
          </a:prstGeom>
          <a:gradFill flip="none" rotWithShape="1">
            <a:gsLst>
              <a:gs pos="0">
                <a:srgbClr val="17BBF5">
                  <a:tint val="66000"/>
                  <a:satMod val="160000"/>
                </a:srgbClr>
              </a:gs>
              <a:gs pos="50000">
                <a:srgbClr val="17BBF5">
                  <a:tint val="44500"/>
                  <a:satMod val="160000"/>
                </a:srgbClr>
              </a:gs>
              <a:gs pos="100000">
                <a:srgbClr val="17BBF5">
                  <a:tint val="23500"/>
                  <a:satMod val="160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ОВОЩИ и ФРУКТЫ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6" descr="Résultat de recherche d'images pour &quot;мясные продукты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876" l="0" r="99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048"/>
          <a:stretch/>
        </p:blipFill>
        <p:spPr bwMode="auto">
          <a:xfrm>
            <a:off x="157379" y="2564904"/>
            <a:ext cx="2758437" cy="175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Résultat de recherche d'images pour &quot;сладости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6" b="96970" l="3457" r="985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435" y="2302346"/>
            <a:ext cx="3157741" cy="213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Résultat de recherche d'images pour &quot;овощи и фрукты&quot;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8" b="93311" l="3556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2" r="7499" b="5771"/>
          <a:stretch/>
        </p:blipFill>
        <p:spPr bwMode="auto">
          <a:xfrm>
            <a:off x="6338456" y="2292704"/>
            <a:ext cx="2615622" cy="203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63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35000">
              <a:schemeClr val="accent6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8563" y="980727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dirty="0" smtClean="0"/>
              <a:t>	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84628" y="215642"/>
            <a:ext cx="6393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ВИКТОРИНА «ВИТАМИННАЯ СЕМЕЙКА»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1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50424"/>
            <a:ext cx="256063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452" y="1067272"/>
            <a:ext cx="820441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ambria Math" pitchFamily="18" charset="0"/>
                <a:ea typeface="Cambria Math" pitchFamily="18" charset="0"/>
              </a:rPr>
              <a:t>В каких продуктах содержится витамин С</a:t>
            </a:r>
            <a:r>
              <a:rPr lang="ru-RU" sz="3200" b="1" dirty="0" smtClean="0">
                <a:latin typeface="Cambria Math" pitchFamily="18" charset="0"/>
                <a:ea typeface="Cambria Math" pitchFamily="18" charset="0"/>
              </a:rPr>
              <a:t>?</a:t>
            </a:r>
            <a:endParaRPr lang="ru-RU" sz="3200" b="1" dirty="0">
              <a:latin typeface="Cambria Math" pitchFamily="18" charset="0"/>
              <a:ea typeface="Cambria Math" pitchFamily="18" charset="0"/>
            </a:endParaRPr>
          </a:p>
          <a:p>
            <a:endParaRPr lang="ru-RU" dirty="0"/>
          </a:p>
          <a:p>
            <a:r>
              <a:rPr lang="ru-RU" dirty="0"/>
              <a:t>    </a:t>
            </a:r>
          </a:p>
        </p:txBody>
      </p:sp>
      <p:sp>
        <p:nvSpPr>
          <p:cNvPr id="11" name="Овальная выноска 10"/>
          <p:cNvSpPr/>
          <p:nvPr/>
        </p:nvSpPr>
        <p:spPr>
          <a:xfrm>
            <a:off x="2569437" y="5362001"/>
            <a:ext cx="3960440" cy="1231982"/>
          </a:xfrm>
          <a:prstGeom prst="wedgeEllipseCallout">
            <a:avLst/>
          </a:prstGeom>
          <a:gradFill flip="none" rotWithShape="1">
            <a:gsLst>
              <a:gs pos="0">
                <a:srgbClr val="17BBF5">
                  <a:tint val="66000"/>
                  <a:satMod val="160000"/>
                </a:srgbClr>
              </a:gs>
              <a:gs pos="50000">
                <a:srgbClr val="17BBF5">
                  <a:tint val="44500"/>
                  <a:satMod val="160000"/>
                </a:srgbClr>
              </a:gs>
              <a:gs pos="100000">
                <a:srgbClr val="17BBF5">
                  <a:tint val="23500"/>
                  <a:satMod val="160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ОТЛИЧНО!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552133" y="2060848"/>
            <a:ext cx="2469800" cy="3037769"/>
            <a:chOff x="586743" y="2198145"/>
            <a:chExt cx="2469800" cy="3037769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586743" y="2198145"/>
              <a:ext cx="2469800" cy="3037769"/>
              <a:chOff x="385530" y="2198147"/>
              <a:chExt cx="2469800" cy="3037769"/>
            </a:xfrm>
          </p:grpSpPr>
          <p:pic>
            <p:nvPicPr>
              <p:cNvPr id="4098" name="Picture 2" descr="Résultat de recherche d'images pour &quot;лукошко рисунок&quot;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530" y="2198147"/>
                <a:ext cx="2469800" cy="30377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733942" y="3972893"/>
                <a:ext cx="180369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ЛИМОН</a:t>
                </a:r>
              </a:p>
              <a:p>
                <a:pPr algn="ctr"/>
                <a:r>
                  <a:rPr lang="ru-RU" sz="2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ШИПОВНИК</a:t>
                </a:r>
              </a:p>
              <a:p>
                <a:pPr algn="ctr"/>
                <a:r>
                  <a:rPr lang="ru-RU" sz="2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КАПУСТА</a:t>
                </a:r>
                <a:endPara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4100" name="Picture 4" descr="Résultat de recherche d'images pour &quot;лимон  рисунок&quot;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858" b="88798" l="55387" r="981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60" t="21166" b="25111"/>
            <a:stretch/>
          </p:blipFill>
          <p:spPr bwMode="auto">
            <a:xfrm>
              <a:off x="780849" y="3229388"/>
              <a:ext cx="1040794" cy="700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Résultat de recherche d'images pour &quot;капуста  рисунок&quot;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40" b="77913" l="0" r="9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549"/>
            <a:stretch/>
          </p:blipFill>
          <p:spPr bwMode="auto">
            <a:xfrm>
              <a:off x="1720448" y="2852937"/>
              <a:ext cx="1195368" cy="1045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Image associée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901" b="92969" l="12012" r="944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44" t="31833" r="5972" b="7591"/>
            <a:stretch/>
          </p:blipFill>
          <p:spPr bwMode="auto">
            <a:xfrm rot="12360523">
              <a:off x="1044556" y="3118319"/>
              <a:ext cx="1532785" cy="852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Группа 18"/>
          <p:cNvGrpSpPr/>
          <p:nvPr/>
        </p:nvGrpSpPr>
        <p:grpSpPr>
          <a:xfrm>
            <a:off x="3314757" y="2060848"/>
            <a:ext cx="2532182" cy="3037769"/>
            <a:chOff x="3314757" y="2060848"/>
            <a:chExt cx="2532182" cy="3037769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3314757" y="2060848"/>
              <a:ext cx="2469800" cy="3037769"/>
              <a:chOff x="3314757" y="2060848"/>
              <a:chExt cx="2469800" cy="3037769"/>
            </a:xfrm>
          </p:grpSpPr>
          <p:pic>
            <p:nvPicPr>
              <p:cNvPr id="13" name="Picture 2" descr="Résultat de recherche d'images pour &quot;лукошко рисунок&quot;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4757" y="2060848"/>
                <a:ext cx="2469800" cy="30377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652873" y="3761792"/>
                <a:ext cx="179356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ОГУРЕЦ</a:t>
                </a:r>
              </a:p>
              <a:p>
                <a:pPr algn="ctr"/>
                <a:r>
                  <a:rPr lang="ru-RU" sz="2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ГОРОХ</a:t>
                </a:r>
              </a:p>
              <a:p>
                <a:pPr algn="ctr"/>
                <a:r>
                  <a:rPr lang="ru-RU" sz="2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КАРТОФЕЛЬ</a:t>
                </a:r>
                <a:endPara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4106" name="Picture 10" descr="Image associée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67" b="45694" l="667" r="99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3" r="11365" b="55605"/>
            <a:stretch/>
          </p:blipFill>
          <p:spPr bwMode="auto">
            <a:xfrm rot="214897">
              <a:off x="3555594" y="2867944"/>
              <a:ext cx="1097959" cy="91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12" descr="Résultat de recherche d'images pour &quot;горох  рисунок&quot;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576" b="46419" l="16520" r="913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3" t="8579" r="9294" b="53413"/>
            <a:stretch/>
          </p:blipFill>
          <p:spPr bwMode="auto">
            <a:xfrm rot="21275431">
              <a:off x="4923493" y="3148038"/>
              <a:ext cx="923446" cy="56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0" name="Picture 14" descr="Résultat de recherche d'images pour &quot;картофель  рисунок&quot;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500" b="72000" l="12462" r="875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4" t="10441" r="11951" b="30142"/>
            <a:stretch/>
          </p:blipFill>
          <p:spPr bwMode="auto">
            <a:xfrm>
              <a:off x="4057416" y="3283462"/>
              <a:ext cx="1122782" cy="522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Группа 19"/>
          <p:cNvGrpSpPr/>
          <p:nvPr/>
        </p:nvGrpSpPr>
        <p:grpSpPr>
          <a:xfrm>
            <a:off x="6431326" y="1694638"/>
            <a:ext cx="2469800" cy="3341289"/>
            <a:chOff x="6372200" y="1576072"/>
            <a:chExt cx="2469800" cy="3341289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6372200" y="1879592"/>
              <a:ext cx="2469800" cy="3037769"/>
              <a:chOff x="6372200" y="1879592"/>
              <a:chExt cx="2469800" cy="3037769"/>
            </a:xfrm>
          </p:grpSpPr>
          <p:pic>
            <p:nvPicPr>
              <p:cNvPr id="14" name="Picture 2" descr="Résultat de recherche d'images pour &quot;лукошко рисунок&quot;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1879592"/>
                <a:ext cx="2469800" cy="30377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6952818" y="3717029"/>
                <a:ext cx="130856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ЯБЛОКО</a:t>
                </a:r>
              </a:p>
              <a:p>
                <a:pPr algn="ctr"/>
                <a:r>
                  <a:rPr lang="ru-RU" sz="2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ГРУША</a:t>
                </a:r>
              </a:p>
              <a:p>
                <a:pPr algn="ctr"/>
                <a:r>
                  <a:rPr lang="ru-RU" sz="2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АНАНАС</a:t>
                </a:r>
                <a:endPara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4112" name="Picture 16" descr="Image associée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8231" b="73462" l="23615" r="75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1" r="18811" b="17350"/>
            <a:stretch/>
          </p:blipFill>
          <p:spPr bwMode="auto">
            <a:xfrm rot="737584">
              <a:off x="6570776" y="1576072"/>
              <a:ext cx="1319854" cy="2313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4" name="Picture 18" descr="Résultat de recherche d'images pour &quot;яблоко  рисунок&quot;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060" b="71255" l="2222" r="985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659"/>
            <a:stretch/>
          </p:blipFill>
          <p:spPr bwMode="auto">
            <a:xfrm>
              <a:off x="7128826" y="2704866"/>
              <a:ext cx="1224803" cy="1049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6" name="Picture 20" descr="Résultat de recherche d'images pour &quot;груша  рисунок&quot;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68600" l="11120" r="8063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6" r="11556" b="23741"/>
            <a:stretch/>
          </p:blipFill>
          <p:spPr bwMode="auto">
            <a:xfrm rot="20705339">
              <a:off x="7780168" y="2758487"/>
              <a:ext cx="712599" cy="941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412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69000">
              <a:srgbClr val="B5FDBE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Image associé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5" y="3757036"/>
            <a:ext cx="1429325" cy="14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associé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5" y="1782588"/>
            <a:ext cx="1429325" cy="14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associé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90" y="3776761"/>
            <a:ext cx="1452438" cy="145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Image associé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" b="100000" l="1000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507" y="1382719"/>
            <a:ext cx="2187541" cy="194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78563" y="980727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dirty="0" smtClean="0"/>
              <a:t>	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80374" y="215642"/>
            <a:ext cx="4796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solidFill>
                  <a:srgbClr val="9B0385"/>
                </a:solidFill>
              </a:rPr>
              <a:t>ВИКТОРИНА «Я – ПЕШЕХОД!»</a:t>
            </a:r>
            <a:endParaRPr lang="ru-RU" sz="2800" u="sng" dirty="0">
              <a:solidFill>
                <a:srgbClr val="9B0385"/>
              </a:solidFill>
            </a:endParaRPr>
          </a:p>
        </p:txBody>
      </p:sp>
      <p:pic>
        <p:nvPicPr>
          <p:cNvPr id="1030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378" y="5589329"/>
            <a:ext cx="24257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5623459"/>
            <a:ext cx="256063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1897" y="765080"/>
            <a:ext cx="82044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Как  ты  поступишь  в  данной  ситуации?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endParaRPr lang="ru-RU" sz="3200" b="1" dirty="0">
              <a:latin typeface="Cambria Math" pitchFamily="18" charset="0"/>
              <a:ea typeface="Cambria Math" pitchFamily="18" charset="0"/>
            </a:endParaRPr>
          </a:p>
          <a:p>
            <a:endParaRPr lang="ru-RU" dirty="0"/>
          </a:p>
          <a:p>
            <a:r>
              <a:rPr lang="ru-RU" dirty="0"/>
              <a:t>    </a:t>
            </a:r>
          </a:p>
        </p:txBody>
      </p:sp>
      <p:pic>
        <p:nvPicPr>
          <p:cNvPr id="2050" name="Picture 2" descr="Résultat de recherche d'images pour &quot;интересные задания по пдд для детей&quot;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4" t="16892" r="19373" b="28708"/>
          <a:stretch/>
        </p:blipFill>
        <p:spPr bwMode="auto">
          <a:xfrm>
            <a:off x="2358442" y="1568993"/>
            <a:ext cx="4270727" cy="38849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Кольцо 4"/>
          <p:cNvSpPr/>
          <p:nvPr/>
        </p:nvSpPr>
        <p:spPr>
          <a:xfrm>
            <a:off x="251520" y="1565502"/>
            <a:ext cx="1944216" cy="1863498"/>
          </a:xfrm>
          <a:prstGeom prst="donut">
            <a:avLst>
              <a:gd name="adj" fmla="val 4308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</a:rPr>
              <a:t>ройду первым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3" name="Кольцо 12"/>
          <p:cNvSpPr/>
          <p:nvPr/>
        </p:nvSpPr>
        <p:spPr>
          <a:xfrm>
            <a:off x="251520" y="3581399"/>
            <a:ext cx="1944216" cy="1780601"/>
          </a:xfrm>
          <a:prstGeom prst="donut">
            <a:avLst>
              <a:gd name="adj" fmla="val 4308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</a:rPr>
              <a:t>ропущу машину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4" name="Кольцо 13"/>
          <p:cNvSpPr/>
          <p:nvPr/>
        </p:nvSpPr>
        <p:spPr>
          <a:xfrm>
            <a:off x="6834937" y="1484784"/>
            <a:ext cx="2005814" cy="1944216"/>
          </a:xfrm>
          <a:prstGeom prst="donut">
            <a:avLst>
              <a:gd name="adj" fmla="val 4308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п</a:t>
            </a:r>
            <a:r>
              <a:rPr lang="ru-RU" sz="1600" b="1" dirty="0" smtClean="0">
                <a:solidFill>
                  <a:schemeClr val="tx1"/>
                </a:solidFill>
              </a:rPr>
              <a:t>ройду убедившись, что меня пропускают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5" name="Кольцо 14"/>
          <p:cNvSpPr/>
          <p:nvPr/>
        </p:nvSpPr>
        <p:spPr>
          <a:xfrm>
            <a:off x="6968542" y="3581398"/>
            <a:ext cx="1985535" cy="1869026"/>
          </a:xfrm>
          <a:prstGeom prst="donut">
            <a:avLst>
              <a:gd name="adj" fmla="val 4308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</a:rPr>
              <a:t>ойду обратно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3306</TotalTime>
  <Words>557</Words>
  <Application>Microsoft Office PowerPoint</Application>
  <PresentationFormat>Экран (4:3)</PresentationFormat>
  <Paragraphs>227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447</cp:revision>
  <dcterms:created xsi:type="dcterms:W3CDTF">2019-02-20T12:21:20Z</dcterms:created>
  <dcterms:modified xsi:type="dcterms:W3CDTF">2019-03-25T11:58:12Z</dcterms:modified>
</cp:coreProperties>
</file>