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2" r:id="rId2"/>
    <p:sldId id="329" r:id="rId3"/>
    <p:sldId id="319" r:id="rId4"/>
    <p:sldId id="323" r:id="rId5"/>
    <p:sldId id="322" r:id="rId6"/>
    <p:sldId id="321" r:id="rId7"/>
    <p:sldId id="320" r:id="rId8"/>
    <p:sldId id="352" r:id="rId9"/>
    <p:sldId id="275" r:id="rId10"/>
    <p:sldId id="290" r:id="rId11"/>
    <p:sldId id="277" r:id="rId12"/>
    <p:sldId id="272" r:id="rId13"/>
    <p:sldId id="273" r:id="rId14"/>
    <p:sldId id="274" r:id="rId15"/>
    <p:sldId id="357" r:id="rId16"/>
    <p:sldId id="324" r:id="rId17"/>
    <p:sldId id="325" r:id="rId18"/>
    <p:sldId id="326" r:id="rId19"/>
    <p:sldId id="327" r:id="rId20"/>
    <p:sldId id="32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A09F"/>
    <a:srgbClr val="FFFF3B"/>
    <a:srgbClr val="FFFF61"/>
    <a:srgbClr val="FFFF47"/>
    <a:srgbClr val="29C7FF"/>
    <a:srgbClr val="97E4FF"/>
    <a:srgbClr val="2CCC06"/>
    <a:srgbClr val="07CB1A"/>
    <a:srgbClr val="007635"/>
    <a:srgbClr val="DC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3EF1A-7C58-4637-898E-B5EB72BD4C5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5B63-2278-40EA-83D3-DD1E94812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5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slide" Target="slide15.xml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3.xml"/><Relationship Id="rId5" Type="http://schemas.openxmlformats.org/officeDocument/2006/relationships/slide" Target="slide1.xml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slide" Target="slide2.xml"/><Relationship Id="rId1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microsoft.com/office/2007/relationships/hdphoto" Target="../media/hdphoto7.wdp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microsoft.com/office/2007/relationships/hdphoto" Target="../media/hdphoto10.wdp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microsoft.com/office/2007/relationships/hdphoto" Target="../media/hdphoto8.wdp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1.wdp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.png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39.pn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12" Type="http://schemas.microsoft.com/office/2007/relationships/hdphoto" Target="../media/hdphoto14.wdp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microsoft.com/office/2007/relationships/hdphoto" Target="../media/hdphoto13.wdp"/><Relationship Id="rId4" Type="http://schemas.openxmlformats.org/officeDocument/2006/relationships/slide" Target="slide1.xm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5.wdp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FFFF66"/>
            </a:gs>
            <a:gs pos="31000">
              <a:srgbClr val="FFFF47"/>
            </a:gs>
            <a:gs pos="98000">
              <a:srgbClr val="79FF7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" y="627239"/>
            <a:ext cx="1126995" cy="223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C:\Users\Учитель\Desktop\r2q3hQBErk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2" b="98934" l="0" r="98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28" r="10846"/>
          <a:stretch/>
        </p:blipFill>
        <p:spPr bwMode="auto">
          <a:xfrm rot="20113534">
            <a:off x="66549" y="648224"/>
            <a:ext cx="9087361" cy="451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6462"/>
            <a:ext cx="2699792" cy="131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60637" y="35186"/>
            <a:ext cx="3522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ПЕРЕМЕНКА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72200" y="1268760"/>
            <a:ext cx="2394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ЗАДАЧКИ НА СМЕКАЛКУ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6889" y="6096650"/>
            <a:ext cx="321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ДЕНЬГИ и СТРАНЫ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28045" y="5089409"/>
            <a:ext cx="3415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ТЕСТЫ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3528" y="4409548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ИЗОБРЕТЕНИЙ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Картинки по запросу изобретения рисунок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7"/>
          <a:stretch/>
        </p:blipFill>
        <p:spPr bwMode="auto">
          <a:xfrm>
            <a:off x="1200297" y="2548547"/>
            <a:ext cx="1846592" cy="18199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Картинки по запросу деньги рисунок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96" y="4191954"/>
            <a:ext cx="1835391" cy="17949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Похожее изображение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1" t="-2453" r="1571" b="6463"/>
          <a:stretch/>
        </p:blipFill>
        <p:spPr bwMode="auto">
          <a:xfrm>
            <a:off x="6516216" y="3136692"/>
            <a:ext cx="1727987" cy="17635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Похожее изображение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84" y="1268760"/>
            <a:ext cx="1741617" cy="18743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2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F47"/>
            </a:gs>
            <a:gs pos="0">
              <a:srgbClr val="FFFF00"/>
            </a:gs>
            <a:gs pos="16000">
              <a:srgbClr val="B5FDB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86222" y="51127"/>
            <a:ext cx="4680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Переменка: Задачки на смекалку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71" y="5694731"/>
            <a:ext cx="2425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" y="5494248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2144" y="620688"/>
            <a:ext cx="846969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Три </a:t>
            </a:r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друга живут на одной улице. Первый друг живёт в доме с номером 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21</a:t>
            </a:r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, второй друг живёт в доме с номером 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22</a:t>
            </a:r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, третий друг живёт в доме с номером 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23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. Которые </a:t>
            </a:r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из друзей живут в соседних домах?</a:t>
            </a:r>
          </a:p>
          <a:p>
            <a:endParaRPr lang="ru-RU" sz="3200" b="1" dirty="0">
              <a:latin typeface="Cambria Math" pitchFamily="18" charset="0"/>
              <a:ea typeface="Cambria Math" pitchFamily="18" charset="0"/>
            </a:endParaRPr>
          </a:p>
          <a:p>
            <a:endParaRPr lang="ru-RU" sz="3200" b="1" dirty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  <a:p>
            <a:r>
              <a:rPr lang="ru-RU" dirty="0"/>
              <a:t>    </a:t>
            </a:r>
          </a:p>
        </p:txBody>
      </p:sp>
      <p:sp>
        <p:nvSpPr>
          <p:cNvPr id="5" name="AutoShape 4" descr="Картинки по запросу монета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монета рисун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3186" y="3735719"/>
            <a:ext cx="2039797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и второй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98136" y="3693439"/>
            <a:ext cx="1740960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и третий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78563" y="3704279"/>
            <a:ext cx="2016224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и третий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78348" y="3704279"/>
            <a:ext cx="2595519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со вторым и второй с третьим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11760" y="4835124"/>
            <a:ext cx="4320480" cy="1735028"/>
          </a:xfrm>
          <a:prstGeom prst="roundRect">
            <a:avLst/>
          </a:prstGeom>
          <a:solidFill>
            <a:srgbClr val="D4FF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соседних домах живут </a:t>
            </a:r>
            <a:r>
              <a:rPr lang="ru-RU" sz="2000" b="1" dirty="0">
                <a:solidFill>
                  <a:srgbClr val="C00000"/>
                </a:solidFill>
              </a:rPr>
              <a:t>первый и </a:t>
            </a:r>
            <a:r>
              <a:rPr lang="ru-RU" sz="2000" b="1" dirty="0" smtClean="0">
                <a:solidFill>
                  <a:srgbClr val="C00000"/>
                </a:solidFill>
              </a:rPr>
              <a:t>третий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друг</a:t>
            </a:r>
            <a:r>
              <a:rPr lang="ru-RU" b="1" dirty="0">
                <a:solidFill>
                  <a:schemeClr val="tx1"/>
                </a:solidFill>
              </a:rPr>
              <a:t>, так как дома на улицах нумеруются следующим образом: по одной стороне улицы чётные числа, по другой стороне — нечётные числа.</a:t>
            </a:r>
          </a:p>
          <a:p>
            <a:pPr algn="ctr"/>
            <a:endParaRPr lang="ru-RU" dirty="0"/>
          </a:p>
        </p:txBody>
      </p:sp>
      <p:pic>
        <p:nvPicPr>
          <p:cNvPr id="6146" name="Picture 2" descr="Картинки по запросу улица с домиками рисуно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0" l="0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0" b="16590"/>
          <a:stretch/>
        </p:blipFill>
        <p:spPr bwMode="auto">
          <a:xfrm>
            <a:off x="2086222" y="2348881"/>
            <a:ext cx="5292678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6732240" y="2451056"/>
            <a:ext cx="689574" cy="341513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4153569" y="2454359"/>
            <a:ext cx="681469" cy="320883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2752664" y="2409795"/>
            <a:ext cx="689574" cy="341513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8000">
              <a:srgbClr val="B5FDB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2280797" y="5219575"/>
            <a:ext cx="4464495" cy="1515955"/>
          </a:xfrm>
          <a:prstGeom prst="ellipse">
            <a:avLst/>
          </a:prstGeom>
          <a:solidFill>
            <a:srgbClr val="CCFF33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ОТВЕТ</a:t>
            </a:r>
            <a:endParaRPr lang="ru-RU" sz="40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33" y="5699125"/>
            <a:ext cx="2425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" y="5591853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375" y="727818"/>
            <a:ext cx="846969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	В </a:t>
            </a:r>
            <a:r>
              <a:rPr lang="ru-RU" sz="3200" b="1" dirty="0">
                <a:latin typeface="Cambria Math" pitchFamily="18" charset="0"/>
                <a:ea typeface="Cambria Math" pitchFamily="18" charset="0"/>
              </a:rPr>
              <a:t>каком случае, смотря на цифру 2, </a:t>
            </a:r>
            <a:endParaRPr lang="ru-RU" sz="3200" b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32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                       мы </a:t>
            </a:r>
            <a:r>
              <a:rPr lang="ru-RU" sz="3200" b="1" dirty="0">
                <a:latin typeface="Cambria Math" pitchFamily="18" charset="0"/>
                <a:ea typeface="Cambria Math" pitchFamily="18" charset="0"/>
              </a:rPr>
              <a:t>говорим “десять”?</a:t>
            </a:r>
          </a:p>
          <a:p>
            <a:endParaRPr lang="ru-RU" sz="3200" b="1" dirty="0">
              <a:latin typeface="Cambria Math" pitchFamily="18" charset="0"/>
              <a:ea typeface="Cambria Math" pitchFamily="18" charset="0"/>
            </a:endParaRPr>
          </a:p>
          <a:p>
            <a:endParaRPr lang="ru-RU" sz="3200" b="1" dirty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  <a:p>
            <a:r>
              <a:rPr lang="ru-RU" dirty="0"/>
              <a:t>    </a:t>
            </a:r>
          </a:p>
        </p:txBody>
      </p:sp>
      <p:sp>
        <p:nvSpPr>
          <p:cNvPr id="5" name="AutoShape 4" descr="Картинки по запросу монета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монета рисун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1" b="98714" l="286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76" y="2144762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73" y="1662756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267743" y="5025082"/>
            <a:ext cx="4464495" cy="1728625"/>
          </a:xfrm>
          <a:prstGeom prst="ellipse">
            <a:avLst/>
          </a:prstGeom>
          <a:solidFill>
            <a:srgbClr val="CCFF33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Когда </a:t>
            </a:r>
            <a:r>
              <a:rPr lang="ru-RU" sz="2000" b="1" dirty="0">
                <a:solidFill>
                  <a:schemeClr val="tx1"/>
                </a:solidFill>
              </a:rPr>
              <a:t>мы смотрим на часы, которые показывают десять минут какого-либо часа.</a:t>
            </a:r>
          </a:p>
          <a:p>
            <a:pPr algn="ctr"/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392241" y="81905"/>
            <a:ext cx="4680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Переменка: Задачки на смекалку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2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2000">
              <a:srgbClr val="B5FDB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pic>
        <p:nvPicPr>
          <p:cNvPr id="1031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9" y="5488894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206" y="710328"/>
            <a:ext cx="84696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Выбери карандаш </a:t>
            </a:r>
            <a: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НЕ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синий, </a:t>
            </a:r>
            <a: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НЕ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желтый, </a:t>
            </a:r>
            <a: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НЕ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самый длинный, </a:t>
            </a:r>
            <a: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НЕ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самый короткий.</a:t>
            </a:r>
            <a:endParaRPr lang="ru-RU" sz="4400" b="1" dirty="0">
              <a:latin typeface="Cambria Math" pitchFamily="18" charset="0"/>
              <a:ea typeface="Cambria Math" pitchFamily="18" charset="0"/>
            </a:endParaRPr>
          </a:p>
          <a:p>
            <a:endParaRPr lang="ru-RU" sz="3200" b="1" dirty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  <a:p>
            <a:r>
              <a:rPr lang="ru-RU" dirty="0"/>
              <a:t>    </a:t>
            </a:r>
          </a:p>
        </p:txBody>
      </p:sp>
      <p:pic>
        <p:nvPicPr>
          <p:cNvPr id="4100" name="Picture 4" descr="Картинки по запросу белка рисует рисунок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8" b="98278" l="1760" r="98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08" y="1679033"/>
            <a:ext cx="3979491" cy="40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краски рисунок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9" t="6520" r="-1025" b="43622"/>
          <a:stretch/>
        </p:blipFill>
        <p:spPr bwMode="auto">
          <a:xfrm>
            <a:off x="2366336" y="4902912"/>
            <a:ext cx="24877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Картинки по запросу краски рисунок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7" r="56250"/>
          <a:stretch/>
        </p:blipFill>
        <p:spPr bwMode="auto">
          <a:xfrm>
            <a:off x="5289241" y="5293934"/>
            <a:ext cx="1900256" cy="148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462987" y="4571712"/>
            <a:ext cx="2755590" cy="1872208"/>
          </a:xfrm>
          <a:prstGeom prst="ellipse">
            <a:avLst/>
          </a:prstGeom>
          <a:solidFill>
            <a:srgbClr val="05FF76"/>
          </a:solidFill>
          <a:ln>
            <a:solidFill>
              <a:srgbClr val="B5FDB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ВЕРНО!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094" b="64844" l="3223" r="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" t="45398" r="91540" b="33898"/>
          <a:stretch/>
        </p:blipFill>
        <p:spPr bwMode="auto">
          <a:xfrm>
            <a:off x="251520" y="2223120"/>
            <a:ext cx="66367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448" b="65234" l="8887" r="1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3" t="42137" r="85283" b="33334"/>
          <a:stretch/>
        </p:blipFill>
        <p:spPr bwMode="auto">
          <a:xfrm>
            <a:off x="1170813" y="1877591"/>
            <a:ext cx="716420" cy="270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33" y="2637853"/>
            <a:ext cx="737736" cy="182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396" b="65104" l="24609" r="3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98" t="46371" r="68779" b="32661"/>
          <a:stretch/>
        </p:blipFill>
        <p:spPr bwMode="auto">
          <a:xfrm>
            <a:off x="3469098" y="2942344"/>
            <a:ext cx="626428" cy="153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69" y="2710932"/>
            <a:ext cx="8588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53284" y="81905"/>
            <a:ext cx="4680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Переменка: Задачки на смекалку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0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rgbClr val="B5FDB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4416" y="10977"/>
            <a:ext cx="4768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Переменка: Психологический тест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41" y="5589329"/>
            <a:ext cx="2425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2" y="5450424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2068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Как  вы  воспринимаете  эту  картинку? </a:t>
            </a:r>
          </a:p>
          <a:p>
            <a:pPr algn="ctr"/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Где находится человек?  Внутри  или  снаружи?</a:t>
            </a:r>
            <a:endParaRPr lang="ru-RU" sz="4400" b="1" dirty="0">
              <a:latin typeface="Cambria Math" pitchFamily="18" charset="0"/>
              <a:ea typeface="Cambria Math" pitchFamily="18" charset="0"/>
            </a:endParaRPr>
          </a:p>
          <a:p>
            <a:endParaRPr lang="ru-RU" sz="3200" b="1" dirty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  <a:p>
            <a:r>
              <a:rPr lang="ru-RU" dirty="0"/>
              <a:t>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22180" r="3550"/>
          <a:stretch/>
        </p:blipFill>
        <p:spPr bwMode="auto">
          <a:xfrm>
            <a:off x="2102294" y="1732975"/>
            <a:ext cx="4932728" cy="3200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0379" y="2123469"/>
            <a:ext cx="1656184" cy="115212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</a:rPr>
              <a:t>нутри дома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9692" y="3781089"/>
            <a:ext cx="1656184" cy="115212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снаружи дома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45477" y="1916832"/>
            <a:ext cx="1800154" cy="115212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</a:rPr>
              <a:t>ба варианта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64511" y="3780651"/>
            <a:ext cx="1656184" cy="115212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</a:t>
            </a:r>
            <a:r>
              <a:rPr lang="ru-RU" sz="2800" b="1" dirty="0" smtClean="0">
                <a:solidFill>
                  <a:schemeClr val="tx1"/>
                </a:solidFill>
              </a:rPr>
              <a:t>е вижу ничего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75963" y="5157190"/>
            <a:ext cx="3952247" cy="1383845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 спокойный, неконфликтный, проницательный.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675963" y="5157191"/>
            <a:ext cx="3952247" cy="1383845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 честный, открытый, самостоятельный.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632980" y="5157189"/>
            <a:ext cx="3952247" cy="1383845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 творческий, остроумный, сочувствующий.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77694" y="5157192"/>
            <a:ext cx="3952247" cy="1383845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 может быть! Попробуйте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еще раз!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7" grpId="0" animBg="1"/>
      <p:bldP spid="27" grpId="1" animBg="1"/>
      <p:bldP spid="2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rgbClr val="B5FDB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pic>
        <p:nvPicPr>
          <p:cNvPr id="1031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9" y="5560495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2068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Что вы увидели на этой картинке в первую очередь?</a:t>
            </a:r>
            <a:endParaRPr lang="ru-RU" sz="4400" b="1" dirty="0">
              <a:latin typeface="Cambria Math" pitchFamily="18" charset="0"/>
              <a:ea typeface="Cambria Math" pitchFamily="18" charset="0"/>
            </a:endParaRPr>
          </a:p>
          <a:p>
            <a:endParaRPr lang="ru-RU" sz="3200" b="1" dirty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  <a:p>
            <a:r>
              <a:rPr lang="ru-RU" dirty="0"/>
              <a:t>  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2166" y="2744346"/>
            <a:ext cx="1864370" cy="1368152"/>
          </a:xfrm>
          <a:prstGeom prst="roundRect">
            <a:avLst/>
          </a:prstGeom>
          <a:solidFill>
            <a:srgbClr val="64D1F8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</a:t>
            </a:r>
            <a:r>
              <a:rPr lang="ru-RU" sz="2800" b="1" dirty="0" smtClean="0">
                <a:solidFill>
                  <a:schemeClr val="tx1"/>
                </a:solidFill>
              </a:rPr>
              <a:t>олову собаки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20272" y="2750479"/>
            <a:ext cx="1761968" cy="1362019"/>
          </a:xfrm>
          <a:prstGeom prst="roundRect">
            <a:avLst/>
          </a:prstGeom>
          <a:solidFill>
            <a:srgbClr val="64D1F8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двух кошек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t="24528" r="51580" b="39449"/>
          <a:stretch/>
        </p:blipFill>
        <p:spPr bwMode="auto">
          <a:xfrm>
            <a:off x="2761462" y="1723896"/>
            <a:ext cx="3695619" cy="3246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780842" y="5269768"/>
            <a:ext cx="3667519" cy="1451924"/>
          </a:xfrm>
          <a:prstGeom prst="roundRect">
            <a:avLst/>
          </a:prstGeom>
          <a:solidFill>
            <a:srgbClr val="FFFF66"/>
          </a:solidFill>
          <a:ln>
            <a:solidFill>
              <a:srgbClr val="DAC2E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 </a:t>
            </a:r>
            <a:r>
              <a:rPr lang="ru-RU" sz="2400" b="1" dirty="0">
                <a:solidFill>
                  <a:schemeClr val="tx1"/>
                </a:solidFill>
              </a:rPr>
              <a:t>немного замкнуты, но любознательны и </a:t>
            </a:r>
            <a:r>
              <a:rPr lang="ru-RU" sz="2400" b="1" dirty="0" smtClean="0">
                <a:solidFill>
                  <a:schemeClr val="tx1"/>
                </a:solidFill>
              </a:rPr>
              <a:t>чувствительны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00075" y="5229370"/>
            <a:ext cx="3667519" cy="1451924"/>
          </a:xfrm>
          <a:prstGeom prst="roundRect">
            <a:avLst/>
          </a:prstGeom>
          <a:solidFill>
            <a:srgbClr val="FFFF66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Вы общительны и дружелюбны, скорее всего вы экстраверт.</a:t>
            </a:r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81281" y="35913"/>
            <a:ext cx="5534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Переменка: Психологический тест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04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32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6">
                <a:lumMod val="40000"/>
                <a:lumOff val="60000"/>
              </a:schemeClr>
            </a:gs>
            <a:gs pos="55000">
              <a:srgbClr val="F6FF47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06" y="5589329"/>
            <a:ext cx="2425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07" y="5611421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842" y="545357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В какой стране был впервые испечен </a:t>
            </a:r>
            <a:r>
              <a:rPr lang="ru-RU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круассан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?</a:t>
            </a:r>
            <a:endParaRPr lang="ru-RU" dirty="0"/>
          </a:p>
          <a:p>
            <a:pPr algn="ctr"/>
            <a:r>
              <a:rPr lang="ru-RU" dirty="0"/>
              <a:t>    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7020272" y="2012850"/>
            <a:ext cx="1706530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Франция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300875" y="2012850"/>
            <a:ext cx="1923360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Австрия</a:t>
            </a:r>
            <a:endParaRPr lang="ru-RU" alt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2" charset="0"/>
              <a:cs typeface="Arial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324539" y="3479559"/>
            <a:ext cx="1923360" cy="865187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Италия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7047991" y="3479559"/>
            <a:ext cx="1706530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Испания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1104" y="16171"/>
            <a:ext cx="4757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Переменка: История изобретений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86545" y="4566849"/>
            <a:ext cx="4752528" cy="2113093"/>
          </a:xfrm>
          <a:prstGeom prst="roundRect">
            <a:avLst/>
          </a:prstGeom>
          <a:solidFill>
            <a:srgbClr val="F6FF47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1600" b="1" dirty="0" err="1">
                <a:solidFill>
                  <a:schemeClr val="tx1"/>
                </a:solidFill>
              </a:rPr>
              <a:t>Круассан</a:t>
            </a:r>
            <a:r>
              <a:rPr lang="ru-RU" sz="1600" b="1" dirty="0">
                <a:solidFill>
                  <a:schemeClr val="tx1"/>
                </a:solidFill>
              </a:rPr>
              <a:t> особенно популярен во Франции, где он </a:t>
            </a:r>
            <a:r>
              <a:rPr lang="ru-RU" sz="1600" b="1" dirty="0" smtClean="0">
                <a:solidFill>
                  <a:schemeClr val="tx1"/>
                </a:solidFill>
              </a:rPr>
              <a:t>является </a:t>
            </a:r>
            <a:r>
              <a:rPr lang="ru-RU" sz="1600" b="1" dirty="0">
                <a:solidFill>
                  <a:schemeClr val="tx1"/>
                </a:solidFill>
              </a:rPr>
              <a:t>своеобразным символом страны. 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Но </a:t>
            </a:r>
            <a:r>
              <a:rPr lang="ru-RU" sz="1600" b="1" dirty="0" smtClean="0">
                <a:solidFill>
                  <a:schemeClr val="tx1"/>
                </a:solidFill>
              </a:rPr>
              <a:t>придумали </a:t>
            </a:r>
            <a:r>
              <a:rPr lang="ru-RU" sz="1600" b="1" dirty="0">
                <a:solidFill>
                  <a:schemeClr val="tx1"/>
                </a:solidFill>
              </a:rPr>
              <a:t>это лакомство в </a:t>
            </a:r>
            <a:r>
              <a:rPr lang="ru-RU" sz="1600" b="1" dirty="0" smtClean="0">
                <a:solidFill>
                  <a:srgbClr val="FF0000"/>
                </a:solidFill>
              </a:rPr>
              <a:t>Австрии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</a:rPr>
              <a:t>и называлось </a:t>
            </a:r>
            <a:r>
              <a:rPr lang="ru-RU" sz="1600" b="1" dirty="0">
                <a:solidFill>
                  <a:schemeClr val="tx1"/>
                </a:solidFill>
              </a:rPr>
              <a:t>оно «венский рогалик</a:t>
            </a:r>
            <a:r>
              <a:rPr lang="ru-RU" sz="1600" b="1" dirty="0" smtClean="0">
                <a:solidFill>
                  <a:schemeClr val="tx1"/>
                </a:solidFill>
              </a:rPr>
              <a:t>». </a:t>
            </a:r>
            <a:r>
              <a:rPr lang="ru-RU" sz="1600" b="1" dirty="0">
                <a:solidFill>
                  <a:schemeClr val="tx1"/>
                </a:solidFill>
              </a:rPr>
              <a:t>А во Францию «венский рогалик» попал с Марией </a:t>
            </a:r>
            <a:r>
              <a:rPr lang="ru-RU" sz="1600" b="1" dirty="0" err="1">
                <a:solidFill>
                  <a:schemeClr val="tx1"/>
                </a:solidFill>
              </a:rPr>
              <a:t>Антуанеттой</a:t>
            </a:r>
            <a:r>
              <a:rPr lang="ru-RU" sz="1600" b="1" dirty="0">
                <a:solidFill>
                  <a:schemeClr val="tx1"/>
                </a:solidFill>
              </a:rPr>
              <a:t> в 1770 году, которая вышла замуж за французского короля Людовика XVI. </a:t>
            </a:r>
          </a:p>
        </p:txBody>
      </p:sp>
      <p:pic>
        <p:nvPicPr>
          <p:cNvPr id="1028" name="Picture 4" descr="Картинки по запросу круассан рисуно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97461" l="5469" r="96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91" y="1127917"/>
            <a:ext cx="3497065" cy="349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6">
                <a:lumMod val="40000"/>
                <a:lumOff val="60000"/>
              </a:schemeClr>
            </a:gs>
            <a:gs pos="55000">
              <a:srgbClr val="F6FF47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06" y="5589329"/>
            <a:ext cx="2425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" y="5450424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320" y="581551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В какой стране был изобретен телескоп?</a:t>
            </a:r>
            <a:endParaRPr lang="ru-RU" dirty="0"/>
          </a:p>
          <a:p>
            <a:pPr algn="ctr"/>
            <a:r>
              <a:rPr lang="ru-RU" dirty="0"/>
              <a:t>    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281664" y="2012121"/>
            <a:ext cx="1798393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Франция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6796463" y="3501008"/>
            <a:ext cx="1988049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Италия</a:t>
            </a: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262349" y="3701660"/>
            <a:ext cx="1798393" cy="865187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Германия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670207" y="1916832"/>
            <a:ext cx="1946025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Россия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7729" y="33477"/>
            <a:ext cx="4757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Переменка: История изобретений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6" name="Рисунок 15" descr="Похожее изображение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6696" r="6250" b="6698"/>
          <a:stretch/>
        </p:blipFill>
        <p:spPr bwMode="auto">
          <a:xfrm>
            <a:off x="2799808" y="1443325"/>
            <a:ext cx="3068336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125536" y="4725144"/>
            <a:ext cx="4752528" cy="2023059"/>
          </a:xfrm>
          <a:prstGeom prst="roundRect">
            <a:avLst/>
          </a:prstGeom>
          <a:solidFill>
            <a:srgbClr val="F6FF47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В </a:t>
            </a:r>
            <a:r>
              <a:rPr lang="ru-RU" sz="1600" b="1" dirty="0">
                <a:solidFill>
                  <a:schemeClr val="tx1"/>
                </a:solidFill>
              </a:rPr>
              <a:t>1609 </a:t>
            </a:r>
            <a:r>
              <a:rPr lang="ru-RU" sz="1600" b="1" dirty="0" smtClean="0">
                <a:solidFill>
                  <a:schemeClr val="tx1"/>
                </a:solidFill>
              </a:rPr>
              <a:t>году великий </a:t>
            </a:r>
            <a:r>
              <a:rPr lang="ru-RU" sz="1600" b="1" dirty="0">
                <a:solidFill>
                  <a:schemeClr val="tx1"/>
                </a:solidFill>
              </a:rPr>
              <a:t>итальянский астроном, математик и физик Галилео </a:t>
            </a:r>
            <a:r>
              <a:rPr lang="ru-RU" sz="1600" b="1" dirty="0" smtClean="0">
                <a:solidFill>
                  <a:schemeClr val="tx1"/>
                </a:solidFill>
              </a:rPr>
              <a:t>Галилей изобрел «зрительную трубу». Телескоп </a:t>
            </a:r>
            <a:r>
              <a:rPr lang="ru-RU" sz="1600" b="1" dirty="0">
                <a:solidFill>
                  <a:schemeClr val="tx1"/>
                </a:solidFill>
              </a:rPr>
              <a:t>Галилея был небольшого размера и позволял приближать рассматриваемый объект всего в тридцать раз, но для того времени это было настоящее чудо. </a:t>
            </a:r>
          </a:p>
        </p:txBody>
      </p:sp>
    </p:spTree>
    <p:extLst>
      <p:ext uri="{BB962C8B-B14F-4D97-AF65-F5344CB8AC3E}">
        <p14:creationId xmlns:p14="http://schemas.microsoft.com/office/powerpoint/2010/main" val="22797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6">
                <a:lumMod val="40000"/>
                <a:lumOff val="60000"/>
              </a:schemeClr>
            </a:gs>
            <a:gs pos="55000">
              <a:srgbClr val="F6FF47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98" y="5618552"/>
            <a:ext cx="2425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" y="5547116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320" y="581551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В какой стране был изобретен карандаш?</a:t>
            </a:r>
            <a:endParaRPr lang="ru-RU" dirty="0"/>
          </a:p>
          <a:p>
            <a:pPr algn="ctr"/>
            <a:r>
              <a:rPr lang="ru-RU" dirty="0"/>
              <a:t>    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181320" y="1916832"/>
            <a:ext cx="1944216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Испания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6878064" y="3501008"/>
            <a:ext cx="1988049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Франция</a:t>
            </a: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181320" y="3701661"/>
            <a:ext cx="1944216" cy="865187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Швейцария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884666" y="1585144"/>
            <a:ext cx="1946025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Англия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6825" y="92514"/>
            <a:ext cx="4757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Переменка: История изобретений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7" name="Рисунок 16" descr="Картинки по запросу карандаш картинка для детей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47" y="1443325"/>
            <a:ext cx="2623185" cy="335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125536" y="4725144"/>
            <a:ext cx="4752528" cy="2023059"/>
          </a:xfrm>
          <a:prstGeom prst="roundRect">
            <a:avLst/>
          </a:prstGeom>
          <a:solidFill>
            <a:srgbClr val="F6FF47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Ф</a:t>
            </a:r>
            <a:r>
              <a:rPr lang="ru-RU" sz="1600" b="1" dirty="0" smtClean="0">
                <a:solidFill>
                  <a:schemeClr val="tx1"/>
                </a:solidFill>
              </a:rPr>
              <a:t>ранцузский </a:t>
            </a:r>
            <a:r>
              <a:rPr lang="ru-RU" sz="1600" b="1" dirty="0">
                <a:solidFill>
                  <a:schemeClr val="tx1"/>
                </a:solidFill>
              </a:rPr>
              <a:t>ученый Никола Жак Конте </a:t>
            </a:r>
            <a:r>
              <a:rPr lang="ru-RU" sz="1600" b="1" dirty="0" smtClean="0">
                <a:solidFill>
                  <a:schemeClr val="tx1"/>
                </a:solidFill>
              </a:rPr>
              <a:t>взял </a:t>
            </a:r>
            <a:r>
              <a:rPr lang="ru-RU" sz="1600" b="1" dirty="0">
                <a:solidFill>
                  <a:schemeClr val="tx1"/>
                </a:solidFill>
              </a:rPr>
              <a:t>за основу молотый графит, смешал его с глиной, из полученного состава вылепил стержни и обжег в </a:t>
            </a:r>
            <a:r>
              <a:rPr lang="ru-RU" sz="1600" b="1" dirty="0" smtClean="0">
                <a:solidFill>
                  <a:schemeClr val="tx1"/>
                </a:solidFill>
              </a:rPr>
              <a:t>печи. В</a:t>
            </a:r>
            <a:r>
              <a:rPr lang="ru-RU" sz="1600" b="1" dirty="0">
                <a:solidFill>
                  <a:schemeClr val="tx1"/>
                </a:solidFill>
              </a:rPr>
              <a:t> 1795 году Конте получил патент, и именно этим  </a:t>
            </a:r>
            <a:r>
              <a:rPr lang="ru-RU" sz="1600" b="1" dirty="0" smtClean="0">
                <a:solidFill>
                  <a:schemeClr val="tx1"/>
                </a:solidFill>
              </a:rPr>
              <a:t>методом </a:t>
            </a:r>
            <a:r>
              <a:rPr lang="ru-RU" sz="1600" b="1" dirty="0">
                <a:solidFill>
                  <a:schemeClr val="tx1"/>
                </a:solidFill>
              </a:rPr>
              <a:t>карандаши изготавливают и сейчас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1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6">
                <a:lumMod val="40000"/>
                <a:lumOff val="60000"/>
              </a:schemeClr>
            </a:gs>
            <a:gs pos="55000">
              <a:srgbClr val="F6FF47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06" y="5589329"/>
            <a:ext cx="2425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22" y="5589329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842" y="545357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Какое из перечисленных изобретений появилось благодаря дождевому червю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?</a:t>
            </a:r>
            <a:endParaRPr lang="ru-RU" dirty="0"/>
          </a:p>
          <a:p>
            <a:pPr algn="ctr"/>
            <a:r>
              <a:rPr lang="ru-RU" dirty="0"/>
              <a:t>    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6782586" y="2132856"/>
            <a:ext cx="1944216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шланг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7744" y="2012850"/>
            <a:ext cx="2224016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б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уровая машина</a:t>
            </a:r>
            <a:endParaRPr lang="ru-RU" alt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2" charset="0"/>
              <a:cs typeface="Arial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181320" y="3701661"/>
            <a:ext cx="2230440" cy="865187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и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скусственная кожа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805778" y="3573016"/>
            <a:ext cx="1946025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насос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1104" y="16171"/>
            <a:ext cx="4757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Переменка: История изобретений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73" y="1923284"/>
            <a:ext cx="3643304" cy="300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053250" y="4725144"/>
            <a:ext cx="4752528" cy="2023059"/>
          </a:xfrm>
          <a:prstGeom prst="roundRect">
            <a:avLst/>
          </a:prstGeom>
          <a:solidFill>
            <a:srgbClr val="F6FF47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Нынешние буровые машины являются увеличенной механической копией дождевых червей. Также как и они, буровые машины «проедают» землю (и выпускают ее через заднюю часть), непрерывно двигаясь вперед, оставляя большой тоннель позади себя. 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3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79FF79"/>
            </a:gs>
            <a:gs pos="56000">
              <a:srgbClr val="F6FF47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06" y="5589329"/>
            <a:ext cx="2425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" y="5589329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320" y="581551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Какое самое большое рукотворное 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сооружение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?</a:t>
            </a:r>
            <a:endParaRPr lang="ru-RU" dirty="0"/>
          </a:p>
          <a:p>
            <a:pPr algn="ctr"/>
            <a:r>
              <a:rPr lang="ru-RU" dirty="0"/>
              <a:t>    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181320" y="1916832"/>
            <a:ext cx="1944216" cy="936104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Египетская пирамида Хеопса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6928243" y="3461121"/>
            <a:ext cx="1988049" cy="986706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Великая китайская стена</a:t>
            </a: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181320" y="3701661"/>
            <a:ext cx="1944216" cy="928996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Эйфелева башня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928243" y="1859000"/>
            <a:ext cx="1946025" cy="1051768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Статуя Свободы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0402" y="30685"/>
            <a:ext cx="4757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Переменка: История изобретений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57013" y="1687568"/>
            <a:ext cx="4511326" cy="2943089"/>
            <a:chOff x="2257013" y="1687568"/>
            <a:chExt cx="4511326" cy="29430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621" y="1916832"/>
              <a:ext cx="4396338" cy="2570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900" l="667" r="92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5" r="22973"/>
            <a:stretch/>
          </p:blipFill>
          <p:spPr bwMode="auto">
            <a:xfrm>
              <a:off x="2257013" y="1727455"/>
              <a:ext cx="1018843" cy="2903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708" b="96265" l="1231" r="9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r="7615" b="5555"/>
            <a:stretch/>
          </p:blipFill>
          <p:spPr bwMode="auto">
            <a:xfrm>
              <a:off x="3865037" y="1687568"/>
              <a:ext cx="1175110" cy="2760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673" b="98598" l="9746" r="898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5" t="20981" r="10225"/>
            <a:stretch/>
          </p:blipFill>
          <p:spPr bwMode="auto">
            <a:xfrm>
              <a:off x="5040147" y="1916833"/>
              <a:ext cx="1728192" cy="2535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29" y="1727455"/>
            <a:ext cx="4571410" cy="300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158526" y="4869160"/>
            <a:ext cx="4752528" cy="1879040"/>
          </a:xfrm>
          <a:prstGeom prst="roundRect">
            <a:avLst/>
          </a:prstGeom>
          <a:solidFill>
            <a:srgbClr val="F6FF47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Великая Китайская стена — крупнейший памятник архитектуры. Д</a:t>
            </a:r>
            <a:r>
              <a:rPr lang="ru-RU" sz="1600" b="1" dirty="0" smtClean="0">
                <a:solidFill>
                  <a:schemeClr val="tx1"/>
                </a:solidFill>
              </a:rPr>
              <a:t>лина </a:t>
            </a:r>
            <a:r>
              <a:rPr lang="ru-RU" sz="1600" b="1" dirty="0">
                <a:solidFill>
                  <a:schemeClr val="tx1"/>
                </a:solidFill>
              </a:rPr>
              <a:t>стены от края до края — 21 196 километров. Толщина Великой стены в основном около 5-8 метров, а высота </a:t>
            </a:r>
            <a:r>
              <a:rPr lang="ru-RU" sz="1600" b="1" dirty="0" smtClean="0">
                <a:solidFill>
                  <a:schemeClr val="tx1"/>
                </a:solidFill>
              </a:rPr>
              <a:t>около </a:t>
            </a:r>
            <a:r>
              <a:rPr lang="ru-RU" sz="1600" b="1" dirty="0">
                <a:solidFill>
                  <a:schemeClr val="tx1"/>
                </a:solidFill>
              </a:rPr>
              <a:t>6-7 метров (на некоторых участках высота достигает 10 метров).</a:t>
            </a:r>
          </a:p>
        </p:txBody>
      </p:sp>
    </p:spTree>
    <p:extLst>
      <p:ext uri="{BB962C8B-B14F-4D97-AF65-F5344CB8AC3E}">
        <p14:creationId xmlns:p14="http://schemas.microsoft.com/office/powerpoint/2010/main" val="12840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tx2">
                <a:lumMod val="40000"/>
                <a:lumOff val="60000"/>
              </a:schemeClr>
            </a:gs>
            <a:gs pos="55000">
              <a:srgbClr val="F6FF47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08587" y="35133"/>
            <a:ext cx="411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Переменка: Деньги и Страны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09" y="5675393"/>
            <a:ext cx="2425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3" y="5601994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703727"/>
            <a:ext cx="86409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Из какой страны эта купюра? </a:t>
            </a:r>
            <a:endParaRPr lang="ru-RU" alt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6" charset="0"/>
              <a:cs typeface="Arial" charset="0"/>
            </a:endParaRPr>
          </a:p>
          <a:p>
            <a:pPr algn="ctr"/>
            <a:endParaRPr lang="ru-RU" dirty="0"/>
          </a:p>
          <a:p>
            <a:pPr algn="ctr"/>
            <a:r>
              <a:rPr lang="ru-RU" dirty="0"/>
              <a:t>    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179512" y="1919513"/>
            <a:ext cx="2136969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Индонезия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7071377" y="1970132"/>
            <a:ext cx="1763164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Индия</a:t>
            </a: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228249" y="3618224"/>
            <a:ext cx="2088232" cy="865187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Афганистан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64491" y="4582219"/>
            <a:ext cx="4752528" cy="2110388"/>
          </a:xfrm>
          <a:prstGeom prst="roundRect">
            <a:avLst/>
          </a:prstGeom>
          <a:solidFill>
            <a:srgbClr val="F6FF47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 </a:t>
            </a:r>
            <a:r>
              <a:rPr lang="ru-RU" sz="2000" b="1" dirty="0">
                <a:solidFill>
                  <a:schemeClr val="tx1"/>
                </a:solidFill>
              </a:rPr>
              <a:t>купюре изображён Махатма Ганди — индийский политический и общественный деятель, один из </a:t>
            </a:r>
            <a:r>
              <a:rPr lang="ru-RU" sz="2000" b="1" dirty="0" smtClean="0">
                <a:solidFill>
                  <a:schemeClr val="tx1"/>
                </a:solidFill>
              </a:rPr>
              <a:t>лидеров движения </a:t>
            </a:r>
            <a:r>
              <a:rPr lang="ru-RU" sz="2000" b="1" dirty="0">
                <a:solidFill>
                  <a:schemeClr val="tx1"/>
                </a:solidFill>
              </a:rPr>
              <a:t>за независимость Индии от Великобритании.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7071377" y="3643637"/>
            <a:ext cx="1811712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Пакистан</a:t>
            </a:r>
          </a:p>
        </p:txBody>
      </p:sp>
      <p:pic>
        <p:nvPicPr>
          <p:cNvPr id="2050" name="Picture 2" descr="screen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39" y="2060848"/>
            <a:ext cx="4284339" cy="211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3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4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79FF79"/>
            </a:gs>
            <a:gs pos="56000">
              <a:srgbClr val="F6FF47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Картинки по запросу небоскреб рисунок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r="7716"/>
          <a:stretch/>
        </p:blipFill>
        <p:spPr bwMode="auto">
          <a:xfrm>
            <a:off x="2114264" y="1700808"/>
            <a:ext cx="479679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pic>
        <p:nvPicPr>
          <p:cNvPr id="1031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" y="5565593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320" y="581551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В какой стране был построен первый небоскрёб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?</a:t>
            </a:r>
            <a:endParaRPr lang="ru-RU" dirty="0"/>
          </a:p>
          <a:p>
            <a:pPr algn="ctr"/>
            <a:r>
              <a:rPr lang="ru-RU" dirty="0"/>
              <a:t>    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181320" y="1916832"/>
            <a:ext cx="1597732" cy="936104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Япония</a:t>
            </a:r>
            <a:endParaRPr lang="ru-RU" alt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2" charset="0"/>
              <a:cs typeface="Arial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1320" y="3701661"/>
            <a:ext cx="1668691" cy="986706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США</a:t>
            </a:r>
            <a:endParaRPr lang="ru-RU" alt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2" charset="0"/>
              <a:cs typeface="Arial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7194686" y="3767067"/>
            <a:ext cx="1597732" cy="928996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Китай</a:t>
            </a:r>
            <a:endParaRPr lang="ru-RU" alt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2" charset="0"/>
              <a:cs typeface="Arial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7153589" y="1907540"/>
            <a:ext cx="1668691" cy="1051768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Россия</a:t>
            </a:r>
            <a:endParaRPr lang="ru-RU" alt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2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8595" y="33477"/>
            <a:ext cx="4757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Переменка: История изобретений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89140" y="4688367"/>
            <a:ext cx="4752528" cy="2059833"/>
          </a:xfrm>
          <a:prstGeom prst="roundRect">
            <a:avLst/>
          </a:prstGeom>
          <a:solidFill>
            <a:srgbClr val="F6FF47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Первое высотное здание </a:t>
            </a:r>
            <a:r>
              <a:rPr lang="ru-RU" sz="1600" b="1" dirty="0" smtClean="0">
                <a:solidFill>
                  <a:schemeClr val="tx1"/>
                </a:solidFill>
              </a:rPr>
              <a:t>появилось </a:t>
            </a:r>
            <a:r>
              <a:rPr lang="ru-RU" sz="1600" b="1" dirty="0">
                <a:solidFill>
                  <a:schemeClr val="tx1"/>
                </a:solidFill>
              </a:rPr>
              <a:t>в Чикаго в 1885 году. В нем было всего…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9 </a:t>
            </a:r>
            <a:r>
              <a:rPr lang="ru-RU" sz="1600" b="1" dirty="0" smtClean="0">
                <a:solidFill>
                  <a:schemeClr val="tx1"/>
                </a:solidFill>
              </a:rPr>
              <a:t>этажей. Несколько </a:t>
            </a:r>
            <a:r>
              <a:rPr lang="ru-RU" sz="1600" b="1" dirty="0">
                <a:solidFill>
                  <a:schemeClr val="tx1"/>
                </a:solidFill>
              </a:rPr>
              <a:t>лет спустя в Нью-Йорке появился дом уже в 30 этажей. На сегодняшний день самым высоким </a:t>
            </a:r>
            <a:r>
              <a:rPr lang="ru-RU" sz="1600" b="1" dirty="0" smtClean="0">
                <a:solidFill>
                  <a:schemeClr val="tx1"/>
                </a:solidFill>
              </a:rPr>
              <a:t> зданием </a:t>
            </a:r>
            <a:r>
              <a:rPr lang="ru-RU" sz="1600" b="1" dirty="0">
                <a:solidFill>
                  <a:schemeClr val="tx1"/>
                </a:solidFill>
              </a:rPr>
              <a:t>является небоскреб </a:t>
            </a:r>
            <a:r>
              <a:rPr lang="ru-RU" sz="1600" b="1" dirty="0" err="1">
                <a:solidFill>
                  <a:schemeClr val="tx1"/>
                </a:solidFill>
              </a:rPr>
              <a:t>Бурдж</a:t>
            </a:r>
            <a:r>
              <a:rPr lang="ru-RU" sz="1600" b="1" dirty="0">
                <a:solidFill>
                  <a:schemeClr val="tx1"/>
                </a:solidFill>
              </a:rPr>
              <a:t>-Халиф, построенный в  Арабских </a:t>
            </a:r>
            <a:r>
              <a:rPr lang="ru-RU" sz="1600" b="1" dirty="0" smtClean="0">
                <a:solidFill>
                  <a:schemeClr val="tx1"/>
                </a:solidFill>
              </a:rPr>
              <a:t>Эмиратах (163 этажа).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tx2">
                <a:lumMod val="40000"/>
                <a:lumOff val="60000"/>
              </a:schemeClr>
            </a:gs>
            <a:gs pos="55000">
              <a:srgbClr val="F6FF47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06" y="5589329"/>
            <a:ext cx="2425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3" y="5570700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715" y="703727"/>
            <a:ext cx="86409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В какой стране отчеканена  эта монета? </a:t>
            </a:r>
            <a:endParaRPr lang="ru-RU" alt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6" charset="0"/>
              <a:cs typeface="Arial" charset="0"/>
            </a:endParaRPr>
          </a:p>
          <a:p>
            <a:pPr algn="ctr"/>
            <a:endParaRPr lang="ru-RU" dirty="0"/>
          </a:p>
          <a:p>
            <a:pPr algn="ctr"/>
            <a:r>
              <a:rPr lang="ru-RU" dirty="0"/>
              <a:t>    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242227" y="1971419"/>
            <a:ext cx="1920946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Италия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281673" y="3954535"/>
            <a:ext cx="1842055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Франция</a:t>
            </a: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7054939" y="1971419"/>
            <a:ext cx="1872209" cy="865187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Германия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3729" y="4999626"/>
            <a:ext cx="4752528" cy="1541411"/>
          </a:xfrm>
          <a:prstGeom prst="roundRect">
            <a:avLst/>
          </a:prstGeom>
          <a:solidFill>
            <a:srgbClr val="F6FF47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 монете изображена Марианна – символ Франции. Буквы </a:t>
            </a:r>
            <a:r>
              <a:rPr lang="en-US" sz="2000" b="1" dirty="0" smtClean="0">
                <a:solidFill>
                  <a:schemeClr val="tx1"/>
                </a:solidFill>
              </a:rPr>
              <a:t>RF </a:t>
            </a:r>
            <a:r>
              <a:rPr lang="ru-RU" sz="2000" b="1" dirty="0" smtClean="0">
                <a:solidFill>
                  <a:schemeClr val="tx1"/>
                </a:solidFill>
              </a:rPr>
              <a:t>обозначают </a:t>
            </a:r>
            <a:r>
              <a:rPr lang="fr-FR" sz="2000" b="1" dirty="0" smtClean="0">
                <a:solidFill>
                  <a:schemeClr val="tx1"/>
                </a:solidFill>
              </a:rPr>
              <a:t>République Française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7115436" y="3902860"/>
            <a:ext cx="1811712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Испания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9" b="100000" l="19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03" y="1842500"/>
            <a:ext cx="2830503" cy="286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08587" y="35133"/>
            <a:ext cx="411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Переменка: Деньги и Страны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tx2">
                <a:lumMod val="40000"/>
                <a:lumOff val="60000"/>
              </a:schemeClr>
            </a:gs>
            <a:gs pos="55000">
              <a:srgbClr val="F6FF47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06" y="5589329"/>
            <a:ext cx="2425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" y="5532602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320" y="703727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ru-RU" altLang="ru-RU" sz="3200" b="1" dirty="0" smtClean="0">
                <a:latin typeface="Cambria" pitchFamily="16" charset="0"/>
                <a:cs typeface="Arial" charset="0"/>
              </a:rPr>
              <a:t>Из какой страны эта купюра?</a:t>
            </a:r>
            <a:endParaRPr lang="ru-RU" dirty="0"/>
          </a:p>
          <a:p>
            <a:pPr algn="ctr"/>
            <a:r>
              <a:rPr lang="ru-RU" dirty="0"/>
              <a:t>    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181320" y="1916832"/>
            <a:ext cx="1798393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Турция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6834231" y="3690304"/>
            <a:ext cx="1988049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Армения</a:t>
            </a: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181320" y="3701661"/>
            <a:ext cx="1798393" cy="865187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Киргизия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3728" y="5131291"/>
            <a:ext cx="4752528" cy="1409746"/>
          </a:xfrm>
          <a:prstGeom prst="roundRect">
            <a:avLst/>
          </a:prstGeom>
          <a:solidFill>
            <a:srgbClr val="F6FF47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 </a:t>
            </a:r>
            <a:r>
              <a:rPr lang="ru-RU" sz="2400" b="1" dirty="0">
                <a:solidFill>
                  <a:schemeClr val="tx1"/>
                </a:solidFill>
              </a:rPr>
              <a:t>заднем </a:t>
            </a:r>
            <a:r>
              <a:rPr lang="ru-RU" sz="2400" b="1" dirty="0" smtClean="0">
                <a:solidFill>
                  <a:schemeClr val="tx1"/>
                </a:solidFill>
              </a:rPr>
              <a:t>плане изображена </a:t>
            </a:r>
            <a:r>
              <a:rPr lang="ru-RU" sz="2400" b="1" dirty="0">
                <a:solidFill>
                  <a:schemeClr val="tx1"/>
                </a:solidFill>
              </a:rPr>
              <a:t>священная гора </a:t>
            </a:r>
            <a:r>
              <a:rPr lang="ru-RU" sz="2400" b="1" dirty="0" smtClean="0">
                <a:solidFill>
                  <a:schemeClr val="tx1"/>
                </a:solidFill>
              </a:rPr>
              <a:t>Арарат.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708405" y="1989979"/>
            <a:ext cx="2138680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Азербайджан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5323" y="33477"/>
            <a:ext cx="411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Переменка: Деньги и Страны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76" y="2013674"/>
            <a:ext cx="4286250" cy="235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6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tx2">
                <a:lumMod val="40000"/>
                <a:lumOff val="60000"/>
              </a:schemeClr>
            </a:gs>
            <a:gs pos="55000">
              <a:srgbClr val="F6FF47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43" y="5623653"/>
            <a:ext cx="2425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3459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320" y="703727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Это крона.  Но из какой страны?</a:t>
            </a:r>
            <a:endParaRPr lang="ru-RU" dirty="0"/>
          </a:p>
          <a:p>
            <a:pPr algn="ctr"/>
            <a:r>
              <a:rPr lang="ru-RU" dirty="0"/>
              <a:t>    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6717732" y="3727630"/>
            <a:ext cx="2138681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Эстония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1320" y="1868037"/>
            <a:ext cx="1988049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Швеция</a:t>
            </a: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181320" y="3701661"/>
            <a:ext cx="1988049" cy="865187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Дания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5536" y="4907036"/>
            <a:ext cx="4752528" cy="1807036"/>
          </a:xfrm>
          <a:prstGeom prst="roundRect">
            <a:avLst/>
          </a:prstGeom>
          <a:solidFill>
            <a:srgbClr val="F6FF47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Опознать </a:t>
            </a:r>
            <a:r>
              <a:rPr lang="ru-RU" b="1" dirty="0">
                <a:solidFill>
                  <a:schemeClr val="tx1"/>
                </a:solidFill>
              </a:rPr>
              <a:t>банкноту можно по гусям из сказки «Чудесное путешествие Нильса с дикими гусями», написанной </a:t>
            </a:r>
            <a:r>
              <a:rPr lang="ru-RU" b="1" dirty="0" smtClean="0">
                <a:solidFill>
                  <a:schemeClr val="tx1"/>
                </a:solidFill>
              </a:rPr>
              <a:t>шведской </a:t>
            </a:r>
            <a:r>
              <a:rPr lang="ru-RU" b="1" dirty="0">
                <a:solidFill>
                  <a:schemeClr val="tx1"/>
                </a:solidFill>
              </a:rPr>
              <a:t>писательницей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Сельмой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Лагерлёф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683600" y="1868037"/>
            <a:ext cx="2138680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Исландия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23" y="1921343"/>
            <a:ext cx="4170594" cy="259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08587" y="35133"/>
            <a:ext cx="411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Переменка: Деньги и Страны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tx2">
                <a:lumMod val="40000"/>
                <a:lumOff val="60000"/>
              </a:schemeClr>
            </a:gs>
            <a:gs pos="55000">
              <a:srgbClr val="F6FF47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06" y="5589329"/>
            <a:ext cx="2425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5623459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320" y="703727"/>
            <a:ext cx="86409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Из какой страны эта купюра? </a:t>
            </a:r>
            <a:endParaRPr lang="ru-RU" alt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6" charset="0"/>
              <a:cs typeface="Arial" charset="0"/>
            </a:endParaRPr>
          </a:p>
          <a:p>
            <a:pPr algn="ctr"/>
            <a:endParaRPr lang="ru-RU" dirty="0"/>
          </a:p>
          <a:p>
            <a:pPr algn="ctr"/>
            <a:r>
              <a:rPr lang="ru-RU" dirty="0"/>
              <a:t>    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6717732" y="3494282"/>
            <a:ext cx="2138681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Таджикистан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1320" y="1842500"/>
            <a:ext cx="1988049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Казахстан</a:t>
            </a: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181320" y="3515691"/>
            <a:ext cx="1988049" cy="865187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Узбекистан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3728" y="4941168"/>
            <a:ext cx="4752528" cy="1807036"/>
          </a:xfrm>
          <a:prstGeom prst="roundRect">
            <a:avLst/>
          </a:prstGeom>
          <a:solidFill>
            <a:srgbClr val="F6FF47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Это </a:t>
            </a:r>
            <a:r>
              <a:rPr lang="ru-RU" sz="2000" b="1" dirty="0">
                <a:solidFill>
                  <a:schemeClr val="tx1"/>
                </a:solidFill>
              </a:rPr>
              <a:t>оборотная сторона тенге номиналом в 1000. На купюре изображены очертания карты Казахстана и плато </a:t>
            </a:r>
            <a:r>
              <a:rPr lang="ru-RU" sz="2000" b="1" dirty="0" err="1">
                <a:solidFill>
                  <a:schemeClr val="tx1"/>
                </a:solidFill>
              </a:rPr>
              <a:t>Устрют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683600" y="1842500"/>
            <a:ext cx="2138680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Туркменистан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99" y="1842500"/>
            <a:ext cx="4184727" cy="236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08587" y="35133"/>
            <a:ext cx="411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Переменка: Деньги и Страны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tx2">
                <a:lumMod val="40000"/>
                <a:lumOff val="60000"/>
              </a:schemeClr>
            </a:gs>
            <a:gs pos="55000">
              <a:srgbClr val="F6FF47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pic>
        <p:nvPicPr>
          <p:cNvPr id="1031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2" y="5589329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320" y="703727"/>
            <a:ext cx="86409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6" charset="0"/>
                <a:cs typeface="Arial" charset="0"/>
              </a:rPr>
              <a:t>Из какой страны эта купюра? </a:t>
            </a:r>
            <a:endParaRPr lang="ru-RU" alt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6" charset="0"/>
              <a:cs typeface="Arial" charset="0"/>
            </a:endParaRPr>
          </a:p>
          <a:p>
            <a:pPr algn="ctr"/>
            <a:endParaRPr lang="ru-RU" dirty="0"/>
          </a:p>
          <a:p>
            <a:pPr algn="ctr"/>
            <a:r>
              <a:rPr lang="ru-RU" dirty="0"/>
              <a:t>    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181320" y="1844811"/>
            <a:ext cx="1733584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Йемен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7164288" y="3701791"/>
            <a:ext cx="1726828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Куба</a:t>
            </a: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7164288" y="2017392"/>
            <a:ext cx="1604812" cy="865187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Австрия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3728" y="4869160"/>
            <a:ext cx="4752528" cy="1769786"/>
          </a:xfrm>
          <a:prstGeom prst="roundRect">
            <a:avLst/>
          </a:prstGeom>
          <a:solidFill>
            <a:srgbClr val="F6FF47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r>
              <a:rPr lang="ru-RU" sz="2800" dirty="0" smtClean="0"/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chemeClr val="tx1"/>
                </a:solidFill>
              </a:rPr>
              <a:t>портрете изображён </a:t>
            </a:r>
            <a:r>
              <a:rPr lang="ru-RU" b="1" dirty="0" err="1">
                <a:solidFill>
                  <a:schemeClr val="tx1"/>
                </a:solidFill>
              </a:rPr>
              <a:t>Эрне́сто</a:t>
            </a:r>
            <a:r>
              <a:rPr lang="ru-RU" b="1" dirty="0">
                <a:solidFill>
                  <a:schemeClr val="tx1"/>
                </a:solidFill>
              </a:rPr>
              <a:t> Че </a:t>
            </a:r>
            <a:r>
              <a:rPr lang="ru-RU" b="1" dirty="0" err="1">
                <a:solidFill>
                  <a:schemeClr val="tx1"/>
                </a:solidFill>
              </a:rPr>
              <a:t>Гева́ра</a:t>
            </a:r>
            <a:r>
              <a:rPr lang="ru-RU" b="1" dirty="0">
                <a:solidFill>
                  <a:schemeClr val="tx1"/>
                </a:solidFill>
              </a:rPr>
              <a:t> — </a:t>
            </a:r>
            <a:r>
              <a:rPr lang="ru-RU" b="1" dirty="0" err="1">
                <a:solidFill>
                  <a:schemeClr val="tx1"/>
                </a:solidFill>
              </a:rPr>
              <a:t>команданте</a:t>
            </a:r>
            <a:r>
              <a:rPr lang="ru-RU" b="1" dirty="0">
                <a:solidFill>
                  <a:schemeClr val="tx1"/>
                </a:solidFill>
              </a:rPr>
              <a:t> Кубинской революции 1959 года и кубинский государственный деятель.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264600" y="3653122"/>
            <a:ext cx="1650304" cy="863600"/>
          </a:xfrm>
          <a:prstGeom prst="roundRect">
            <a:avLst>
              <a:gd name="adj" fmla="val 16667"/>
            </a:avLst>
          </a:prstGeom>
          <a:solidFill>
            <a:srgbClr val="47FFD1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Индия</a:t>
            </a:r>
          </a:p>
        </p:txBody>
      </p:sp>
      <p:pic>
        <p:nvPicPr>
          <p:cNvPr id="4098" name="Picture 2" descr="screen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70" y="2017392"/>
            <a:ext cx="4504459" cy="23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08587" y="35133"/>
            <a:ext cx="411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Переменка: Деньги и Страны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7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0">
              <a:srgbClr val="FFFF00"/>
            </a:gs>
            <a:gs pos="33000">
              <a:schemeClr val="accent4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86222" y="51127"/>
            <a:ext cx="4680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Переменка: Задачки на смекалку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753067"/>
            <a:ext cx="2425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0" y="5753067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2144" y="620688"/>
            <a:ext cx="846969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Стоят богатый дом и бедный. Они горят. </a:t>
            </a:r>
            <a:endParaRPr lang="ru-RU" sz="2800" b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Какой </a:t>
            </a:r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дом первым будет тушить полиция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?</a:t>
            </a:r>
          </a:p>
          <a:p>
            <a:endParaRPr lang="ru-RU" sz="3200" b="1" dirty="0">
              <a:latin typeface="Cambria Math" pitchFamily="18" charset="0"/>
              <a:ea typeface="Cambria Math" pitchFamily="18" charset="0"/>
            </a:endParaRPr>
          </a:p>
          <a:p>
            <a:endParaRPr lang="ru-RU" sz="3200" b="1" dirty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  <a:p>
            <a:r>
              <a:rPr lang="ru-RU" dirty="0"/>
              <a:t>    </a:t>
            </a:r>
          </a:p>
        </p:txBody>
      </p:sp>
      <p:sp>
        <p:nvSpPr>
          <p:cNvPr id="5" name="AutoShape 4" descr="Картинки по запросу монета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монета рисун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3573" y="4293096"/>
            <a:ext cx="1678450" cy="864096"/>
          </a:xfrm>
          <a:prstGeom prst="roundRect">
            <a:avLst/>
          </a:prstGeom>
          <a:solidFill>
            <a:srgbClr val="29C7FF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Первый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8492" y="4293096"/>
            <a:ext cx="1670071" cy="864096"/>
          </a:xfrm>
          <a:prstGeom prst="roundRect">
            <a:avLst/>
          </a:prstGeom>
          <a:solidFill>
            <a:srgbClr val="29C7FF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Второй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56180" y="4293096"/>
            <a:ext cx="1658347" cy="864096"/>
          </a:xfrm>
          <a:prstGeom prst="roundRect">
            <a:avLst/>
          </a:prstGeom>
          <a:solidFill>
            <a:srgbClr val="29C7FF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Никакой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59109" y="4293096"/>
            <a:ext cx="1869270" cy="864096"/>
          </a:xfrm>
          <a:prstGeom prst="roundRect">
            <a:avLst/>
          </a:prstGeom>
          <a:solidFill>
            <a:srgbClr val="29C7FF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Оба дома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83498" y="5490007"/>
            <a:ext cx="4320480" cy="1117099"/>
          </a:xfrm>
          <a:prstGeom prst="roundRect">
            <a:avLst/>
          </a:prstGeom>
          <a:solidFill>
            <a:srgbClr val="D4FF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Полиция </a:t>
            </a:r>
            <a:r>
              <a:rPr lang="ru-RU" sz="2800" b="1" dirty="0">
                <a:solidFill>
                  <a:schemeClr val="tx1"/>
                </a:solidFill>
              </a:rPr>
              <a:t>не тушит дома!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4" b="100000" l="1385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7" y="1411018"/>
            <a:ext cx="2914662" cy="25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5" t="12120" r="15215" b="14975"/>
          <a:stretch/>
        </p:blipFill>
        <p:spPr bwMode="auto">
          <a:xfrm>
            <a:off x="6079970" y="1923414"/>
            <a:ext cx="1952419" cy="20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 descr="Картинки по запросу кустарник рисунок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18" b="89993" l="4538" r="92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5654" r="4807" b="10547"/>
          <a:stretch/>
        </p:blipFill>
        <p:spPr bwMode="auto">
          <a:xfrm>
            <a:off x="3983820" y="2219286"/>
            <a:ext cx="1944441" cy="185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2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2000">
              <a:srgbClr val="B5FDB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3286153" y="4839360"/>
            <a:ext cx="2308455" cy="1499937"/>
          </a:xfrm>
          <a:prstGeom prst="ellipse">
            <a:avLst/>
          </a:prstGeom>
          <a:solidFill>
            <a:srgbClr val="05FF76"/>
          </a:solidFill>
          <a:ln>
            <a:solidFill>
              <a:srgbClr val="B5FDB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ответ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8563" y="98072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endParaRPr lang="ru-RU" sz="3200" b="1" dirty="0"/>
          </a:p>
        </p:txBody>
      </p:sp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78" y="5589329"/>
            <a:ext cx="2425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50424"/>
            <a:ext cx="25606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206" y="710328"/>
            <a:ext cx="84696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Какой  номер  у  парковочного  места </a:t>
            </a:r>
          </a:p>
          <a:p>
            <a:pPr algn="ctr"/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под  машиной? </a:t>
            </a:r>
            <a:endParaRPr lang="ru-RU" sz="4400" b="1" dirty="0">
              <a:latin typeface="Cambria Math" pitchFamily="18" charset="0"/>
              <a:ea typeface="Cambria Math" pitchFamily="18" charset="0"/>
            </a:endParaRPr>
          </a:p>
          <a:p>
            <a:endParaRPr lang="ru-RU" sz="3200" b="1" dirty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  <a:p>
            <a:r>
              <a:rPr lang="ru-RU" dirty="0"/>
              <a:t>    </a:t>
            </a:r>
          </a:p>
        </p:txBody>
      </p:sp>
      <p:sp>
        <p:nvSpPr>
          <p:cNvPr id="7" name="Овал 6"/>
          <p:cNvSpPr/>
          <p:nvPr/>
        </p:nvSpPr>
        <p:spPr>
          <a:xfrm>
            <a:off x="3286153" y="4825070"/>
            <a:ext cx="2308455" cy="1499937"/>
          </a:xfrm>
          <a:prstGeom prst="ellipse">
            <a:avLst/>
          </a:prstGeom>
          <a:solidFill>
            <a:srgbClr val="05FF76"/>
          </a:solidFill>
          <a:ln>
            <a:solidFill>
              <a:srgbClr val="B5FDB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87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15770" r="4672" b="21358"/>
          <a:stretch/>
        </p:blipFill>
        <p:spPr bwMode="auto">
          <a:xfrm>
            <a:off x="1634836" y="2276872"/>
            <a:ext cx="561109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15770" r="4672" b="21358"/>
          <a:stretch/>
        </p:blipFill>
        <p:spPr bwMode="auto">
          <a:xfrm rot="10800000">
            <a:off x="1677406" y="2169958"/>
            <a:ext cx="561109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92241" y="55921"/>
            <a:ext cx="4680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Переменка: Задачки на смекалку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0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783</Words>
  <Application>Microsoft Office PowerPoint</Application>
  <PresentationFormat>Экран (4:3)</PresentationFormat>
  <Paragraphs>212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448</cp:revision>
  <dcterms:created xsi:type="dcterms:W3CDTF">2019-02-20T12:21:20Z</dcterms:created>
  <dcterms:modified xsi:type="dcterms:W3CDTF">2019-03-25T11:51:23Z</dcterms:modified>
</cp:coreProperties>
</file>